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83" r:id="rId2"/>
    <p:sldId id="257" r:id="rId3"/>
    <p:sldId id="285" r:id="rId4"/>
    <p:sldId id="260" r:id="rId5"/>
    <p:sldId id="284" r:id="rId6"/>
    <p:sldId id="262" r:id="rId7"/>
    <p:sldId id="287" r:id="rId8"/>
    <p:sldId id="294" r:id="rId9"/>
    <p:sldId id="288" r:id="rId10"/>
    <p:sldId id="293" r:id="rId11"/>
    <p:sldId id="289" r:id="rId12"/>
    <p:sldId id="290" r:id="rId13"/>
    <p:sldId id="291" r:id="rId14"/>
    <p:sldId id="292" r:id="rId15"/>
    <p:sldId id="282" r:id="rId16"/>
  </p:sldIdLst>
  <p:sldSz cx="12192000" cy="6858000"/>
  <p:notesSz cx="12192000" cy="6858000"/>
  <p:defaultTextStyle>
    <a:defPPr>
      <a:defRPr lang="en-I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>
      <p:cViewPr varScale="1">
        <p:scale>
          <a:sx n="82" d="100"/>
          <a:sy n="82" d="100"/>
        </p:scale>
        <p:origin x="720" y="7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F4707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7" name="bg object 17"/>
          <p:cNvSpPr/>
          <p:nvPr/>
        </p:nvSpPr>
        <p:spPr>
          <a:xfrm>
            <a:off x="10876788" y="361835"/>
            <a:ext cx="949960" cy="733425"/>
          </a:xfrm>
          <a:custGeom>
            <a:avLst/>
            <a:gdLst/>
            <a:ahLst/>
            <a:cxnLst/>
            <a:rect l="l" t="t" r="r" b="b"/>
            <a:pathLst>
              <a:path w="949959" h="733425">
                <a:moveTo>
                  <a:pt x="234581" y="199745"/>
                </a:moveTo>
                <a:lnTo>
                  <a:pt x="227685" y="198932"/>
                </a:lnTo>
                <a:lnTo>
                  <a:pt x="226491" y="198932"/>
                </a:lnTo>
                <a:lnTo>
                  <a:pt x="215925" y="198932"/>
                </a:lnTo>
                <a:lnTo>
                  <a:pt x="214718" y="198932"/>
                </a:lnTo>
                <a:lnTo>
                  <a:pt x="208622" y="199339"/>
                </a:lnTo>
                <a:lnTo>
                  <a:pt x="158318" y="208991"/>
                </a:lnTo>
                <a:lnTo>
                  <a:pt x="120078" y="231457"/>
                </a:lnTo>
                <a:lnTo>
                  <a:pt x="93395" y="265760"/>
                </a:lnTo>
                <a:lnTo>
                  <a:pt x="77749" y="310896"/>
                </a:lnTo>
                <a:lnTo>
                  <a:pt x="72656" y="365823"/>
                </a:lnTo>
                <a:lnTo>
                  <a:pt x="72644" y="566051"/>
                </a:lnTo>
                <a:lnTo>
                  <a:pt x="69862" y="603719"/>
                </a:lnTo>
                <a:lnTo>
                  <a:pt x="59143" y="629818"/>
                </a:lnTo>
                <a:lnTo>
                  <a:pt x="37033" y="645185"/>
                </a:lnTo>
                <a:lnTo>
                  <a:pt x="0" y="650735"/>
                </a:lnTo>
                <a:lnTo>
                  <a:pt x="0" y="731723"/>
                </a:lnTo>
                <a:lnTo>
                  <a:pt x="7289" y="732942"/>
                </a:lnTo>
                <a:lnTo>
                  <a:pt x="8496" y="732942"/>
                </a:lnTo>
                <a:lnTo>
                  <a:pt x="19062" y="732942"/>
                </a:lnTo>
                <a:lnTo>
                  <a:pt x="20256" y="732942"/>
                </a:lnTo>
                <a:lnTo>
                  <a:pt x="26352" y="732523"/>
                </a:lnTo>
                <a:lnTo>
                  <a:pt x="76809" y="722452"/>
                </a:lnTo>
                <a:lnTo>
                  <a:pt x="115074" y="699706"/>
                </a:lnTo>
                <a:lnTo>
                  <a:pt x="141706" y="665353"/>
                </a:lnTo>
                <a:lnTo>
                  <a:pt x="157264" y="620433"/>
                </a:lnTo>
                <a:lnTo>
                  <a:pt x="162331" y="566051"/>
                </a:lnTo>
                <a:lnTo>
                  <a:pt x="162331" y="365823"/>
                </a:lnTo>
                <a:lnTo>
                  <a:pt x="164998" y="327977"/>
                </a:lnTo>
                <a:lnTo>
                  <a:pt x="175475" y="301917"/>
                </a:lnTo>
                <a:lnTo>
                  <a:pt x="197434" y="286639"/>
                </a:lnTo>
                <a:lnTo>
                  <a:pt x="234581" y="281152"/>
                </a:lnTo>
                <a:lnTo>
                  <a:pt x="234581" y="199745"/>
                </a:lnTo>
                <a:close/>
              </a:path>
              <a:path w="949959" h="733425">
                <a:moveTo>
                  <a:pt x="506539" y="199745"/>
                </a:moveTo>
                <a:lnTo>
                  <a:pt x="499237" y="198932"/>
                </a:lnTo>
                <a:lnTo>
                  <a:pt x="498043" y="198932"/>
                </a:lnTo>
                <a:lnTo>
                  <a:pt x="487464" y="198932"/>
                </a:lnTo>
                <a:lnTo>
                  <a:pt x="486270" y="198932"/>
                </a:lnTo>
                <a:lnTo>
                  <a:pt x="480187" y="199339"/>
                </a:lnTo>
                <a:lnTo>
                  <a:pt x="430034" y="209029"/>
                </a:lnTo>
                <a:lnTo>
                  <a:pt x="391807" y="231584"/>
                </a:lnTo>
                <a:lnTo>
                  <a:pt x="365061" y="265938"/>
                </a:lnTo>
                <a:lnTo>
                  <a:pt x="349338" y="311048"/>
                </a:lnTo>
                <a:lnTo>
                  <a:pt x="344208" y="365823"/>
                </a:lnTo>
                <a:lnTo>
                  <a:pt x="344208" y="598017"/>
                </a:lnTo>
                <a:lnTo>
                  <a:pt x="345389" y="598017"/>
                </a:lnTo>
                <a:lnTo>
                  <a:pt x="432676" y="598017"/>
                </a:lnTo>
                <a:lnTo>
                  <a:pt x="433882" y="598017"/>
                </a:lnTo>
                <a:lnTo>
                  <a:pt x="433882" y="365823"/>
                </a:lnTo>
                <a:lnTo>
                  <a:pt x="436676" y="328155"/>
                </a:lnTo>
                <a:lnTo>
                  <a:pt x="447382" y="302069"/>
                </a:lnTo>
                <a:lnTo>
                  <a:pt x="469506" y="286689"/>
                </a:lnTo>
                <a:lnTo>
                  <a:pt x="506539" y="281152"/>
                </a:lnTo>
                <a:lnTo>
                  <a:pt x="506539" y="199745"/>
                </a:lnTo>
                <a:close/>
              </a:path>
              <a:path w="949959" h="733425">
                <a:moveTo>
                  <a:pt x="709637" y="0"/>
                </a:moveTo>
                <a:lnTo>
                  <a:pt x="708431" y="0"/>
                </a:lnTo>
                <a:lnTo>
                  <a:pt x="621144" y="0"/>
                </a:lnTo>
                <a:lnTo>
                  <a:pt x="619937" y="0"/>
                </a:lnTo>
                <a:lnTo>
                  <a:pt x="619937" y="598017"/>
                </a:lnTo>
                <a:lnTo>
                  <a:pt x="621144" y="598017"/>
                </a:lnTo>
                <a:lnTo>
                  <a:pt x="708431" y="598017"/>
                </a:lnTo>
                <a:lnTo>
                  <a:pt x="709637" y="598017"/>
                </a:lnTo>
                <a:lnTo>
                  <a:pt x="709637" y="0"/>
                </a:lnTo>
                <a:close/>
              </a:path>
              <a:path w="949959" h="733425">
                <a:moveTo>
                  <a:pt x="949921" y="353301"/>
                </a:moveTo>
                <a:lnTo>
                  <a:pt x="943889" y="302615"/>
                </a:lnTo>
                <a:lnTo>
                  <a:pt x="926325" y="260019"/>
                </a:lnTo>
                <a:lnTo>
                  <a:pt x="898118" y="227076"/>
                </a:lnTo>
                <a:lnTo>
                  <a:pt x="860094" y="205384"/>
                </a:lnTo>
                <a:lnTo>
                  <a:pt x="813130" y="196507"/>
                </a:lnTo>
                <a:lnTo>
                  <a:pt x="799960" y="196202"/>
                </a:lnTo>
                <a:lnTo>
                  <a:pt x="799325" y="196227"/>
                </a:lnTo>
                <a:lnTo>
                  <a:pt x="798753" y="196202"/>
                </a:lnTo>
                <a:lnTo>
                  <a:pt x="784440" y="196507"/>
                </a:lnTo>
                <a:lnTo>
                  <a:pt x="769353" y="197408"/>
                </a:lnTo>
                <a:lnTo>
                  <a:pt x="753897" y="198932"/>
                </a:lnTo>
                <a:lnTo>
                  <a:pt x="753897" y="280746"/>
                </a:lnTo>
                <a:lnTo>
                  <a:pt x="803389" y="283654"/>
                </a:lnTo>
                <a:lnTo>
                  <a:pt x="836295" y="295452"/>
                </a:lnTo>
                <a:lnTo>
                  <a:pt x="854583" y="320763"/>
                </a:lnTo>
                <a:lnTo>
                  <a:pt x="860247" y="364210"/>
                </a:lnTo>
                <a:lnTo>
                  <a:pt x="860247" y="598017"/>
                </a:lnTo>
                <a:lnTo>
                  <a:pt x="861428" y="598017"/>
                </a:lnTo>
                <a:lnTo>
                  <a:pt x="948715" y="598017"/>
                </a:lnTo>
                <a:lnTo>
                  <a:pt x="949921" y="598017"/>
                </a:lnTo>
                <a:lnTo>
                  <a:pt x="949921" y="35330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8" name="bg object 18"/>
          <p:cNvSpPr/>
          <p:nvPr/>
        </p:nvSpPr>
        <p:spPr>
          <a:xfrm>
            <a:off x="8211311" y="2802895"/>
            <a:ext cx="3980815" cy="4055110"/>
          </a:xfrm>
          <a:custGeom>
            <a:avLst/>
            <a:gdLst/>
            <a:ahLst/>
            <a:cxnLst/>
            <a:rect l="l" t="t" r="r" b="b"/>
            <a:pathLst>
              <a:path w="3980815" h="4055109">
                <a:moveTo>
                  <a:pt x="3980687" y="0"/>
                </a:moveTo>
                <a:lnTo>
                  <a:pt x="3920362" y="2391"/>
                </a:lnTo>
                <a:lnTo>
                  <a:pt x="3775202" y="11097"/>
                </a:lnTo>
                <a:lnTo>
                  <a:pt x="3666400" y="19609"/>
                </a:lnTo>
                <a:lnTo>
                  <a:pt x="3559281" y="29968"/>
                </a:lnTo>
                <a:lnTo>
                  <a:pt x="3453841" y="42163"/>
                </a:lnTo>
                <a:lnTo>
                  <a:pt x="3350074" y="56186"/>
                </a:lnTo>
                <a:lnTo>
                  <a:pt x="3298818" y="63880"/>
                </a:lnTo>
                <a:lnTo>
                  <a:pt x="3247977" y="72027"/>
                </a:lnTo>
                <a:lnTo>
                  <a:pt x="3197553" y="80627"/>
                </a:lnTo>
                <a:lnTo>
                  <a:pt x="3147545" y="89678"/>
                </a:lnTo>
                <a:lnTo>
                  <a:pt x="3097952" y="99179"/>
                </a:lnTo>
                <a:lnTo>
                  <a:pt x="3048773" y="109128"/>
                </a:lnTo>
                <a:lnTo>
                  <a:pt x="3000007" y="119526"/>
                </a:lnTo>
                <a:lnTo>
                  <a:pt x="2951655" y="130370"/>
                </a:lnTo>
                <a:lnTo>
                  <a:pt x="2903716" y="141659"/>
                </a:lnTo>
                <a:lnTo>
                  <a:pt x="2856189" y="153393"/>
                </a:lnTo>
                <a:lnTo>
                  <a:pt x="2809073" y="165569"/>
                </a:lnTo>
                <a:lnTo>
                  <a:pt x="2762368" y="178188"/>
                </a:lnTo>
                <a:lnTo>
                  <a:pt x="2716074" y="191248"/>
                </a:lnTo>
                <a:lnTo>
                  <a:pt x="2670189" y="204747"/>
                </a:lnTo>
                <a:lnTo>
                  <a:pt x="2624713" y="218685"/>
                </a:lnTo>
                <a:lnTo>
                  <a:pt x="2579646" y="233060"/>
                </a:lnTo>
                <a:lnTo>
                  <a:pt x="2534987" y="247872"/>
                </a:lnTo>
                <a:lnTo>
                  <a:pt x="2490735" y="263119"/>
                </a:lnTo>
                <a:lnTo>
                  <a:pt x="2446890" y="278799"/>
                </a:lnTo>
                <a:lnTo>
                  <a:pt x="2403452" y="294913"/>
                </a:lnTo>
                <a:lnTo>
                  <a:pt x="2360419" y="311458"/>
                </a:lnTo>
                <a:lnTo>
                  <a:pt x="2317791" y="328433"/>
                </a:lnTo>
                <a:lnTo>
                  <a:pt x="2275568" y="345838"/>
                </a:lnTo>
                <a:lnTo>
                  <a:pt x="2233748" y="363672"/>
                </a:lnTo>
                <a:lnTo>
                  <a:pt x="2192332" y="381932"/>
                </a:lnTo>
                <a:lnTo>
                  <a:pt x="2151319" y="400618"/>
                </a:lnTo>
                <a:lnTo>
                  <a:pt x="2110708" y="419729"/>
                </a:lnTo>
                <a:lnTo>
                  <a:pt x="2070498" y="439264"/>
                </a:lnTo>
                <a:lnTo>
                  <a:pt x="2030689" y="459221"/>
                </a:lnTo>
                <a:lnTo>
                  <a:pt x="1991281" y="479600"/>
                </a:lnTo>
                <a:lnTo>
                  <a:pt x="1952273" y="500398"/>
                </a:lnTo>
                <a:lnTo>
                  <a:pt x="1913664" y="521616"/>
                </a:lnTo>
                <a:lnTo>
                  <a:pt x="1875453" y="543252"/>
                </a:lnTo>
                <a:lnTo>
                  <a:pt x="1837641" y="565304"/>
                </a:lnTo>
                <a:lnTo>
                  <a:pt x="1800226" y="587772"/>
                </a:lnTo>
                <a:lnTo>
                  <a:pt x="1763208" y="610655"/>
                </a:lnTo>
                <a:lnTo>
                  <a:pt x="1726587" y="633951"/>
                </a:lnTo>
                <a:lnTo>
                  <a:pt x="1690361" y="657659"/>
                </a:lnTo>
                <a:lnTo>
                  <a:pt x="1654531" y="681778"/>
                </a:lnTo>
                <a:lnTo>
                  <a:pt x="1619095" y="706307"/>
                </a:lnTo>
                <a:lnTo>
                  <a:pt x="1584053" y="731245"/>
                </a:lnTo>
                <a:lnTo>
                  <a:pt x="1549404" y="756590"/>
                </a:lnTo>
                <a:lnTo>
                  <a:pt x="1515148" y="782342"/>
                </a:lnTo>
                <a:lnTo>
                  <a:pt x="1481285" y="808499"/>
                </a:lnTo>
                <a:lnTo>
                  <a:pt x="1447813" y="835060"/>
                </a:lnTo>
                <a:lnTo>
                  <a:pt x="1414733" y="862024"/>
                </a:lnTo>
                <a:lnTo>
                  <a:pt x="1382042" y="889390"/>
                </a:lnTo>
                <a:lnTo>
                  <a:pt x="1349742" y="917157"/>
                </a:lnTo>
                <a:lnTo>
                  <a:pt x="1317831" y="945323"/>
                </a:lnTo>
                <a:lnTo>
                  <a:pt x="1286309" y="973888"/>
                </a:lnTo>
                <a:lnTo>
                  <a:pt x="1255176" y="1002850"/>
                </a:lnTo>
                <a:lnTo>
                  <a:pt x="1224429" y="1032208"/>
                </a:lnTo>
                <a:lnTo>
                  <a:pt x="1194070" y="1061962"/>
                </a:lnTo>
                <a:lnTo>
                  <a:pt x="1164097" y="1092109"/>
                </a:lnTo>
                <a:lnTo>
                  <a:pt x="1134510" y="1122648"/>
                </a:lnTo>
                <a:lnTo>
                  <a:pt x="1105309" y="1153580"/>
                </a:lnTo>
                <a:lnTo>
                  <a:pt x="1076492" y="1184901"/>
                </a:lnTo>
                <a:lnTo>
                  <a:pt x="1048059" y="1216612"/>
                </a:lnTo>
                <a:lnTo>
                  <a:pt x="1020010" y="1248711"/>
                </a:lnTo>
                <a:lnTo>
                  <a:pt x="992343" y="1281197"/>
                </a:lnTo>
                <a:lnTo>
                  <a:pt x="965059" y="1314069"/>
                </a:lnTo>
                <a:lnTo>
                  <a:pt x="938157" y="1347325"/>
                </a:lnTo>
                <a:lnTo>
                  <a:pt x="911636" y="1380965"/>
                </a:lnTo>
                <a:lnTo>
                  <a:pt x="885496" y="1414987"/>
                </a:lnTo>
                <a:lnTo>
                  <a:pt x="859735" y="1449391"/>
                </a:lnTo>
                <a:lnTo>
                  <a:pt x="834354" y="1484174"/>
                </a:lnTo>
                <a:lnTo>
                  <a:pt x="809352" y="1519337"/>
                </a:lnTo>
                <a:lnTo>
                  <a:pt x="784728" y="1554877"/>
                </a:lnTo>
                <a:lnTo>
                  <a:pt x="760482" y="1590794"/>
                </a:lnTo>
                <a:lnTo>
                  <a:pt x="736614" y="1627086"/>
                </a:lnTo>
                <a:lnTo>
                  <a:pt x="713121" y="1663753"/>
                </a:lnTo>
                <a:lnTo>
                  <a:pt x="690005" y="1700793"/>
                </a:lnTo>
                <a:lnTo>
                  <a:pt x="667264" y="1738205"/>
                </a:lnTo>
                <a:lnTo>
                  <a:pt x="644897" y="1775988"/>
                </a:lnTo>
                <a:lnTo>
                  <a:pt x="622905" y="1814141"/>
                </a:lnTo>
                <a:lnTo>
                  <a:pt x="601287" y="1852662"/>
                </a:lnTo>
                <a:lnTo>
                  <a:pt x="580042" y="1891551"/>
                </a:lnTo>
                <a:lnTo>
                  <a:pt x="559169" y="1930806"/>
                </a:lnTo>
                <a:lnTo>
                  <a:pt x="538668" y="1970426"/>
                </a:lnTo>
                <a:lnTo>
                  <a:pt x="518538" y="2010410"/>
                </a:lnTo>
                <a:lnTo>
                  <a:pt x="498779" y="2050757"/>
                </a:lnTo>
                <a:lnTo>
                  <a:pt x="479390" y="2091466"/>
                </a:lnTo>
                <a:lnTo>
                  <a:pt x="460371" y="2132536"/>
                </a:lnTo>
                <a:lnTo>
                  <a:pt x="441720" y="2173964"/>
                </a:lnTo>
                <a:lnTo>
                  <a:pt x="423438" y="2215752"/>
                </a:lnTo>
                <a:lnTo>
                  <a:pt x="405524" y="2257896"/>
                </a:lnTo>
                <a:lnTo>
                  <a:pt x="387977" y="2300396"/>
                </a:lnTo>
                <a:lnTo>
                  <a:pt x="370797" y="2343251"/>
                </a:lnTo>
                <a:lnTo>
                  <a:pt x="353983" y="2386460"/>
                </a:lnTo>
                <a:lnTo>
                  <a:pt x="337534" y="2430022"/>
                </a:lnTo>
                <a:lnTo>
                  <a:pt x="321450" y="2473935"/>
                </a:lnTo>
                <a:lnTo>
                  <a:pt x="305731" y="2518198"/>
                </a:lnTo>
                <a:lnTo>
                  <a:pt x="290375" y="2562810"/>
                </a:lnTo>
                <a:lnTo>
                  <a:pt x="275382" y="2607770"/>
                </a:lnTo>
                <a:lnTo>
                  <a:pt x="260752" y="2653077"/>
                </a:lnTo>
                <a:lnTo>
                  <a:pt x="246484" y="2698730"/>
                </a:lnTo>
                <a:lnTo>
                  <a:pt x="232577" y="2744727"/>
                </a:lnTo>
                <a:lnTo>
                  <a:pt x="219031" y="2791068"/>
                </a:lnTo>
                <a:lnTo>
                  <a:pt x="205845" y="2837751"/>
                </a:lnTo>
                <a:lnTo>
                  <a:pt x="193019" y="2884775"/>
                </a:lnTo>
                <a:lnTo>
                  <a:pt x="180552" y="2932139"/>
                </a:lnTo>
                <a:lnTo>
                  <a:pt x="168444" y="2979841"/>
                </a:lnTo>
                <a:lnTo>
                  <a:pt x="156693" y="3027882"/>
                </a:lnTo>
                <a:lnTo>
                  <a:pt x="145300" y="3076259"/>
                </a:lnTo>
                <a:lnTo>
                  <a:pt x="134263" y="3124971"/>
                </a:lnTo>
                <a:lnTo>
                  <a:pt x="123583" y="3174017"/>
                </a:lnTo>
                <a:lnTo>
                  <a:pt x="113258" y="3223397"/>
                </a:lnTo>
                <a:lnTo>
                  <a:pt x="103288" y="3273108"/>
                </a:lnTo>
                <a:lnTo>
                  <a:pt x="93673" y="3323151"/>
                </a:lnTo>
                <a:lnTo>
                  <a:pt x="84411" y="3373523"/>
                </a:lnTo>
                <a:lnTo>
                  <a:pt x="75503" y="3424223"/>
                </a:lnTo>
                <a:lnTo>
                  <a:pt x="66947" y="3475251"/>
                </a:lnTo>
                <a:lnTo>
                  <a:pt x="58744" y="3526604"/>
                </a:lnTo>
                <a:lnTo>
                  <a:pt x="50892" y="3578283"/>
                </a:lnTo>
                <a:lnTo>
                  <a:pt x="43390" y="3630286"/>
                </a:lnTo>
                <a:lnTo>
                  <a:pt x="36239" y="3682612"/>
                </a:lnTo>
                <a:lnTo>
                  <a:pt x="29438" y="3735259"/>
                </a:lnTo>
                <a:lnTo>
                  <a:pt x="22986" y="3788227"/>
                </a:lnTo>
                <a:lnTo>
                  <a:pt x="0" y="4055102"/>
                </a:lnTo>
                <a:lnTo>
                  <a:pt x="2508377" y="4055102"/>
                </a:lnTo>
                <a:lnTo>
                  <a:pt x="2529712" y="3871158"/>
                </a:lnTo>
                <a:lnTo>
                  <a:pt x="2537960" y="3815999"/>
                </a:lnTo>
                <a:lnTo>
                  <a:pt x="2546899" y="3761947"/>
                </a:lnTo>
                <a:lnTo>
                  <a:pt x="2556549" y="3708995"/>
                </a:lnTo>
                <a:lnTo>
                  <a:pt x="2566929" y="3657139"/>
                </a:lnTo>
                <a:lnTo>
                  <a:pt x="2578059" y="3606374"/>
                </a:lnTo>
                <a:lnTo>
                  <a:pt x="2589957" y="3556694"/>
                </a:lnTo>
                <a:lnTo>
                  <a:pt x="2602644" y="3508094"/>
                </a:lnTo>
                <a:lnTo>
                  <a:pt x="2616138" y="3460570"/>
                </a:lnTo>
                <a:lnTo>
                  <a:pt x="2630459" y="3414115"/>
                </a:lnTo>
                <a:lnTo>
                  <a:pt x="2645626" y="3368725"/>
                </a:lnTo>
                <a:lnTo>
                  <a:pt x="2661657" y="3324394"/>
                </a:lnTo>
                <a:lnTo>
                  <a:pt x="2678574" y="3281118"/>
                </a:lnTo>
                <a:lnTo>
                  <a:pt x="2696394" y="3238891"/>
                </a:lnTo>
                <a:lnTo>
                  <a:pt x="2715137" y="3197708"/>
                </a:lnTo>
                <a:lnTo>
                  <a:pt x="2734822" y="3157564"/>
                </a:lnTo>
                <a:lnTo>
                  <a:pt x="2755469" y="3118454"/>
                </a:lnTo>
                <a:lnTo>
                  <a:pt x="2777097" y="3080372"/>
                </a:lnTo>
                <a:lnTo>
                  <a:pt x="2799725" y="3043314"/>
                </a:lnTo>
                <a:lnTo>
                  <a:pt x="2823372" y="3007274"/>
                </a:lnTo>
                <a:lnTo>
                  <a:pt x="2848058" y="2972247"/>
                </a:lnTo>
                <a:lnTo>
                  <a:pt x="2873801" y="2938228"/>
                </a:lnTo>
                <a:lnTo>
                  <a:pt x="2900622" y="2905211"/>
                </a:lnTo>
                <a:lnTo>
                  <a:pt x="2928540" y="2873193"/>
                </a:lnTo>
                <a:lnTo>
                  <a:pt x="2957573" y="2842166"/>
                </a:lnTo>
                <a:lnTo>
                  <a:pt x="2987742" y="2812127"/>
                </a:lnTo>
                <a:lnTo>
                  <a:pt x="3019064" y="2783070"/>
                </a:lnTo>
                <a:lnTo>
                  <a:pt x="3051560" y="2754990"/>
                </a:lnTo>
                <a:lnTo>
                  <a:pt x="3085250" y="2727881"/>
                </a:lnTo>
                <a:lnTo>
                  <a:pt x="3120151" y="2701739"/>
                </a:lnTo>
                <a:lnTo>
                  <a:pt x="3156283" y="2676559"/>
                </a:lnTo>
                <a:lnTo>
                  <a:pt x="3193667" y="2652335"/>
                </a:lnTo>
                <a:lnTo>
                  <a:pt x="3232320" y="2629061"/>
                </a:lnTo>
                <a:lnTo>
                  <a:pt x="3272262" y="2606734"/>
                </a:lnTo>
                <a:lnTo>
                  <a:pt x="3313513" y="2585348"/>
                </a:lnTo>
                <a:lnTo>
                  <a:pt x="3356092" y="2564897"/>
                </a:lnTo>
                <a:lnTo>
                  <a:pt x="3400018" y="2545376"/>
                </a:lnTo>
                <a:lnTo>
                  <a:pt x="3445310" y="2526781"/>
                </a:lnTo>
                <a:lnTo>
                  <a:pt x="3491988" y="2509106"/>
                </a:lnTo>
                <a:lnTo>
                  <a:pt x="3540071" y="2492346"/>
                </a:lnTo>
                <a:lnTo>
                  <a:pt x="3589577" y="2476495"/>
                </a:lnTo>
                <a:lnTo>
                  <a:pt x="3640528" y="2461549"/>
                </a:lnTo>
                <a:lnTo>
                  <a:pt x="3692941" y="2447503"/>
                </a:lnTo>
                <a:lnTo>
                  <a:pt x="3746835" y="2434351"/>
                </a:lnTo>
                <a:lnTo>
                  <a:pt x="3802232" y="2422088"/>
                </a:lnTo>
                <a:lnTo>
                  <a:pt x="3859148" y="2410708"/>
                </a:lnTo>
                <a:lnTo>
                  <a:pt x="3980687" y="2390275"/>
                </a:lnTo>
                <a:lnTo>
                  <a:pt x="3980687" y="0"/>
                </a:lnTo>
                <a:close/>
              </a:path>
            </a:pathLst>
          </a:custGeom>
          <a:solidFill>
            <a:srgbClr val="EDECEB">
              <a:alpha val="19999"/>
            </a:srgb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47268" y="2131821"/>
            <a:ext cx="11497462" cy="75691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900" b="1" i="0">
                <a:solidFill>
                  <a:srgbClr val="6C7373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35" dirty="0"/>
              <a:t>SRH</a:t>
            </a:r>
            <a:r>
              <a:rPr spc="-20" dirty="0"/>
              <a:t> Hochschule</a:t>
            </a:r>
            <a:r>
              <a:rPr spc="-60" dirty="0"/>
              <a:t> </a:t>
            </a:r>
            <a:r>
              <a:rPr dirty="0"/>
              <a:t>Heidelberg</a:t>
            </a:r>
            <a:r>
              <a:rPr spc="-60" dirty="0"/>
              <a:t> </a:t>
            </a:r>
            <a:r>
              <a:rPr spc="-55" dirty="0"/>
              <a:t>–</a:t>
            </a:r>
            <a:r>
              <a:rPr spc="-40" dirty="0"/>
              <a:t> </a:t>
            </a:r>
            <a:r>
              <a:rPr spc="-5" dirty="0"/>
              <a:t>Introduction</a:t>
            </a:r>
            <a:r>
              <a:rPr spc="-75" dirty="0"/>
              <a:t> </a:t>
            </a:r>
            <a:r>
              <a:rPr spc="20" dirty="0"/>
              <a:t>to</a:t>
            </a:r>
            <a:r>
              <a:rPr spc="-30" dirty="0"/>
              <a:t> </a:t>
            </a:r>
            <a:r>
              <a:rPr spc="5" dirty="0"/>
              <a:t>IT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900" b="1" i="0">
                <a:solidFill>
                  <a:srgbClr val="6C7373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25" dirty="0"/>
              <a:t>31.0</a:t>
            </a:r>
            <a:r>
              <a:rPr spc="20" dirty="0"/>
              <a:t>3</a:t>
            </a:r>
            <a:r>
              <a:rPr spc="25" dirty="0"/>
              <a:t>.2</a:t>
            </a:r>
            <a:r>
              <a:rPr spc="20" dirty="0"/>
              <a:t>0</a:t>
            </a:r>
            <a:r>
              <a:rPr spc="25" dirty="0"/>
              <a:t>2</a:t>
            </a:r>
            <a:r>
              <a:rPr spc="30" dirty="0"/>
              <a:t>1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550" b="1" i="0">
                <a:solidFill>
                  <a:srgbClr val="6C7373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ct val="100000"/>
              </a:lnSpc>
              <a:spcBef>
                <a:spcPts val="150"/>
              </a:spcBef>
            </a:pPr>
            <a:fld id="{81D60167-4931-47E6-BA6A-407CBD079E47}" type="slidenum">
              <a:rPr spc="50" dirty="0"/>
              <a:t>‹#›</a:t>
            </a:fld>
            <a:endParaRPr spc="5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1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900" b="1" i="0">
                <a:solidFill>
                  <a:srgbClr val="6C7373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35" dirty="0"/>
              <a:t>SRH</a:t>
            </a:r>
            <a:r>
              <a:rPr spc="-20" dirty="0"/>
              <a:t> Hochschule</a:t>
            </a:r>
            <a:r>
              <a:rPr spc="-60" dirty="0"/>
              <a:t> </a:t>
            </a:r>
            <a:r>
              <a:rPr dirty="0"/>
              <a:t>Heidelberg</a:t>
            </a:r>
            <a:r>
              <a:rPr spc="-60" dirty="0"/>
              <a:t> </a:t>
            </a:r>
            <a:r>
              <a:rPr spc="-55" dirty="0"/>
              <a:t>–</a:t>
            </a:r>
            <a:r>
              <a:rPr spc="-40" dirty="0"/>
              <a:t> </a:t>
            </a:r>
            <a:r>
              <a:rPr spc="-5" dirty="0"/>
              <a:t>Introduction</a:t>
            </a:r>
            <a:r>
              <a:rPr spc="-75" dirty="0"/>
              <a:t> </a:t>
            </a:r>
            <a:r>
              <a:rPr spc="20" dirty="0"/>
              <a:t>to</a:t>
            </a:r>
            <a:r>
              <a:rPr spc="-30" dirty="0"/>
              <a:t> </a:t>
            </a:r>
            <a:r>
              <a:rPr spc="5" dirty="0"/>
              <a:t>IT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900" b="1" i="0">
                <a:solidFill>
                  <a:srgbClr val="6C7373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25" dirty="0"/>
              <a:t>31.0</a:t>
            </a:r>
            <a:r>
              <a:rPr spc="20" dirty="0"/>
              <a:t>3</a:t>
            </a:r>
            <a:r>
              <a:rPr spc="25" dirty="0"/>
              <a:t>.2</a:t>
            </a:r>
            <a:r>
              <a:rPr spc="20" dirty="0"/>
              <a:t>0</a:t>
            </a:r>
            <a:r>
              <a:rPr spc="25" dirty="0"/>
              <a:t>2</a:t>
            </a:r>
            <a:r>
              <a:rPr spc="30" dirty="0"/>
              <a:t>1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550" b="1" i="0">
                <a:solidFill>
                  <a:srgbClr val="6C7373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ct val="100000"/>
              </a:lnSpc>
              <a:spcBef>
                <a:spcPts val="150"/>
              </a:spcBef>
            </a:pPr>
            <a:fld id="{81D60167-4931-47E6-BA6A-407CBD079E47}" type="slidenum">
              <a:rPr spc="50" dirty="0"/>
              <a:t>‹#›</a:t>
            </a:fld>
            <a:endParaRPr spc="5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1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900" b="1" i="0">
                <a:solidFill>
                  <a:srgbClr val="6C7373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35" dirty="0"/>
              <a:t>SRH</a:t>
            </a:r>
            <a:r>
              <a:rPr spc="-20" dirty="0"/>
              <a:t> Hochschule</a:t>
            </a:r>
            <a:r>
              <a:rPr spc="-60" dirty="0"/>
              <a:t> </a:t>
            </a:r>
            <a:r>
              <a:rPr dirty="0"/>
              <a:t>Heidelberg</a:t>
            </a:r>
            <a:r>
              <a:rPr spc="-60" dirty="0"/>
              <a:t> </a:t>
            </a:r>
            <a:r>
              <a:rPr spc="-55" dirty="0"/>
              <a:t>–</a:t>
            </a:r>
            <a:r>
              <a:rPr spc="-40" dirty="0"/>
              <a:t> </a:t>
            </a:r>
            <a:r>
              <a:rPr spc="-5" dirty="0"/>
              <a:t>Introduction</a:t>
            </a:r>
            <a:r>
              <a:rPr spc="-75" dirty="0"/>
              <a:t> </a:t>
            </a:r>
            <a:r>
              <a:rPr spc="20" dirty="0"/>
              <a:t>to</a:t>
            </a:r>
            <a:r>
              <a:rPr spc="-30" dirty="0"/>
              <a:t> </a:t>
            </a:r>
            <a:r>
              <a:rPr spc="5" dirty="0"/>
              <a:t>IT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900" b="1" i="0">
                <a:solidFill>
                  <a:srgbClr val="6C7373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25" dirty="0"/>
              <a:t>31.0</a:t>
            </a:r>
            <a:r>
              <a:rPr spc="20" dirty="0"/>
              <a:t>3</a:t>
            </a:r>
            <a:r>
              <a:rPr spc="25" dirty="0"/>
              <a:t>.2</a:t>
            </a:r>
            <a:r>
              <a:rPr spc="20" dirty="0"/>
              <a:t>0</a:t>
            </a:r>
            <a:r>
              <a:rPr spc="25" dirty="0"/>
              <a:t>2</a:t>
            </a:r>
            <a:r>
              <a:rPr spc="30" dirty="0"/>
              <a:t>1</a:t>
            </a:r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550" b="1" i="0">
                <a:solidFill>
                  <a:srgbClr val="6C7373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ct val="100000"/>
              </a:lnSpc>
              <a:spcBef>
                <a:spcPts val="150"/>
              </a:spcBef>
            </a:pPr>
            <a:fld id="{81D60167-4931-47E6-BA6A-407CBD079E47}" type="slidenum">
              <a:rPr spc="50" dirty="0"/>
              <a:t>‹#›</a:t>
            </a:fld>
            <a:endParaRPr spc="50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1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900" b="1" i="0">
                <a:solidFill>
                  <a:srgbClr val="6C7373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35" dirty="0"/>
              <a:t>SRH</a:t>
            </a:r>
            <a:r>
              <a:rPr spc="-20" dirty="0"/>
              <a:t> Hochschule</a:t>
            </a:r>
            <a:r>
              <a:rPr spc="-60" dirty="0"/>
              <a:t> </a:t>
            </a:r>
            <a:r>
              <a:rPr dirty="0"/>
              <a:t>Heidelberg</a:t>
            </a:r>
            <a:r>
              <a:rPr spc="-60" dirty="0"/>
              <a:t> </a:t>
            </a:r>
            <a:r>
              <a:rPr spc="-55" dirty="0"/>
              <a:t>–</a:t>
            </a:r>
            <a:r>
              <a:rPr spc="-40" dirty="0"/>
              <a:t> </a:t>
            </a:r>
            <a:r>
              <a:rPr spc="-5" dirty="0"/>
              <a:t>Introduction</a:t>
            </a:r>
            <a:r>
              <a:rPr spc="-75" dirty="0"/>
              <a:t> </a:t>
            </a:r>
            <a:r>
              <a:rPr spc="20" dirty="0"/>
              <a:t>to</a:t>
            </a:r>
            <a:r>
              <a:rPr spc="-30" dirty="0"/>
              <a:t> </a:t>
            </a:r>
            <a:r>
              <a:rPr spc="5" dirty="0"/>
              <a:t>IT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900" b="1" i="0">
                <a:solidFill>
                  <a:srgbClr val="6C7373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25" dirty="0"/>
              <a:t>31.0</a:t>
            </a:r>
            <a:r>
              <a:rPr spc="20" dirty="0"/>
              <a:t>3</a:t>
            </a:r>
            <a:r>
              <a:rPr spc="25" dirty="0"/>
              <a:t>.2</a:t>
            </a:r>
            <a:r>
              <a:rPr spc="20" dirty="0"/>
              <a:t>0</a:t>
            </a:r>
            <a:r>
              <a:rPr spc="25" dirty="0"/>
              <a:t>2</a:t>
            </a:r>
            <a:r>
              <a:rPr spc="30" dirty="0"/>
              <a:t>1</a:t>
            </a:r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550" b="1" i="0">
                <a:solidFill>
                  <a:srgbClr val="6C7373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ct val="100000"/>
              </a:lnSpc>
              <a:spcBef>
                <a:spcPts val="150"/>
              </a:spcBef>
            </a:pPr>
            <a:fld id="{81D60167-4931-47E6-BA6A-407CBD079E47}" type="slidenum">
              <a:rPr spc="50" dirty="0"/>
              <a:t>‹#›</a:t>
            </a:fld>
            <a:endParaRPr spc="5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900" b="1" i="0">
                <a:solidFill>
                  <a:srgbClr val="6C7373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35" dirty="0"/>
              <a:t>SRH</a:t>
            </a:r>
            <a:r>
              <a:rPr spc="-20" dirty="0"/>
              <a:t> Hochschule</a:t>
            </a:r>
            <a:r>
              <a:rPr spc="-60" dirty="0"/>
              <a:t> </a:t>
            </a:r>
            <a:r>
              <a:rPr dirty="0"/>
              <a:t>Heidelberg</a:t>
            </a:r>
            <a:r>
              <a:rPr spc="-60" dirty="0"/>
              <a:t> </a:t>
            </a:r>
            <a:r>
              <a:rPr spc="-55" dirty="0"/>
              <a:t>–</a:t>
            </a:r>
            <a:r>
              <a:rPr spc="-40" dirty="0"/>
              <a:t> </a:t>
            </a:r>
            <a:r>
              <a:rPr spc="-5" dirty="0"/>
              <a:t>Introduction</a:t>
            </a:r>
            <a:r>
              <a:rPr spc="-75" dirty="0"/>
              <a:t> </a:t>
            </a:r>
            <a:r>
              <a:rPr spc="20" dirty="0"/>
              <a:t>to</a:t>
            </a:r>
            <a:r>
              <a:rPr spc="-30" dirty="0"/>
              <a:t> </a:t>
            </a:r>
            <a:r>
              <a:rPr spc="5" dirty="0"/>
              <a:t>IT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900" b="1" i="0">
                <a:solidFill>
                  <a:srgbClr val="6C7373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25" dirty="0"/>
              <a:t>31.0</a:t>
            </a:r>
            <a:r>
              <a:rPr spc="20" dirty="0"/>
              <a:t>3</a:t>
            </a:r>
            <a:r>
              <a:rPr spc="25" dirty="0"/>
              <a:t>.2</a:t>
            </a:r>
            <a:r>
              <a:rPr spc="20" dirty="0"/>
              <a:t>0</a:t>
            </a:r>
            <a:r>
              <a:rPr spc="25" dirty="0"/>
              <a:t>2</a:t>
            </a:r>
            <a:r>
              <a:rPr spc="30" dirty="0"/>
              <a:t>1</a:t>
            </a:r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550" b="1" i="0">
                <a:solidFill>
                  <a:srgbClr val="6C7373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ct val="100000"/>
              </a:lnSpc>
              <a:spcBef>
                <a:spcPts val="150"/>
              </a:spcBef>
            </a:pPr>
            <a:fld id="{81D60167-4931-47E6-BA6A-407CBD079E47}" type="slidenum">
              <a:rPr spc="50" dirty="0"/>
              <a:t>‹#›</a:t>
            </a:fld>
            <a:endParaRPr spc="50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10878566" y="361315"/>
            <a:ext cx="948055" cy="733425"/>
          </a:xfrm>
          <a:custGeom>
            <a:avLst/>
            <a:gdLst/>
            <a:ahLst/>
            <a:cxnLst/>
            <a:rect l="l" t="t" r="r" b="b"/>
            <a:pathLst>
              <a:path w="948054" h="733425">
                <a:moveTo>
                  <a:pt x="707770" y="0"/>
                </a:moveTo>
                <a:lnTo>
                  <a:pt x="619378" y="0"/>
                </a:lnTo>
                <a:lnTo>
                  <a:pt x="619378" y="598297"/>
                </a:lnTo>
                <a:lnTo>
                  <a:pt x="707770" y="598297"/>
                </a:lnTo>
                <a:lnTo>
                  <a:pt x="707770" y="0"/>
                </a:lnTo>
                <a:close/>
              </a:path>
              <a:path w="948054" h="733425">
                <a:moveTo>
                  <a:pt x="798099" y="196312"/>
                </a:moveTo>
                <a:lnTo>
                  <a:pt x="783780" y="196611"/>
                </a:lnTo>
                <a:lnTo>
                  <a:pt x="768699" y="197506"/>
                </a:lnTo>
                <a:lnTo>
                  <a:pt x="753236" y="199009"/>
                </a:lnTo>
                <a:lnTo>
                  <a:pt x="753236" y="280924"/>
                </a:lnTo>
                <a:lnTo>
                  <a:pt x="802689" y="283835"/>
                </a:lnTo>
                <a:lnTo>
                  <a:pt x="835580" y="295640"/>
                </a:lnTo>
                <a:lnTo>
                  <a:pt x="853874" y="320946"/>
                </a:lnTo>
                <a:lnTo>
                  <a:pt x="859535" y="364363"/>
                </a:lnTo>
                <a:lnTo>
                  <a:pt x="859535" y="598297"/>
                </a:lnTo>
                <a:lnTo>
                  <a:pt x="947927" y="598297"/>
                </a:lnTo>
                <a:lnTo>
                  <a:pt x="947927" y="353440"/>
                </a:lnTo>
                <a:lnTo>
                  <a:pt x="941884" y="302772"/>
                </a:lnTo>
                <a:lnTo>
                  <a:pt x="924332" y="260174"/>
                </a:lnTo>
                <a:lnTo>
                  <a:pt x="896136" y="227226"/>
                </a:lnTo>
                <a:lnTo>
                  <a:pt x="858162" y="205507"/>
                </a:lnTo>
                <a:lnTo>
                  <a:pt x="811276" y="196596"/>
                </a:lnTo>
                <a:lnTo>
                  <a:pt x="798099" y="196312"/>
                </a:lnTo>
                <a:close/>
              </a:path>
              <a:path w="948054" h="733425">
                <a:moveTo>
                  <a:pt x="226313" y="199009"/>
                </a:moveTo>
                <a:lnTo>
                  <a:pt x="214502" y="199009"/>
                </a:lnTo>
                <a:lnTo>
                  <a:pt x="208406" y="199517"/>
                </a:lnTo>
                <a:lnTo>
                  <a:pt x="158137" y="209151"/>
                </a:lnTo>
                <a:lnTo>
                  <a:pt x="119919" y="231606"/>
                </a:lnTo>
                <a:lnTo>
                  <a:pt x="93247" y="265893"/>
                </a:lnTo>
                <a:lnTo>
                  <a:pt x="77615" y="311025"/>
                </a:lnTo>
                <a:lnTo>
                  <a:pt x="72516" y="366013"/>
                </a:lnTo>
                <a:lnTo>
                  <a:pt x="72516" y="566293"/>
                </a:lnTo>
                <a:lnTo>
                  <a:pt x="69740" y="604013"/>
                </a:lnTo>
                <a:lnTo>
                  <a:pt x="59070" y="630126"/>
                </a:lnTo>
                <a:lnTo>
                  <a:pt x="36994" y="645499"/>
                </a:lnTo>
                <a:lnTo>
                  <a:pt x="0" y="651001"/>
                </a:lnTo>
                <a:lnTo>
                  <a:pt x="0" y="732027"/>
                </a:lnTo>
                <a:lnTo>
                  <a:pt x="7238" y="733298"/>
                </a:lnTo>
                <a:lnTo>
                  <a:pt x="19050" y="733298"/>
                </a:lnTo>
                <a:lnTo>
                  <a:pt x="75561" y="722740"/>
                </a:lnTo>
                <a:lnTo>
                  <a:pt x="113798" y="700005"/>
                </a:lnTo>
                <a:lnTo>
                  <a:pt x="140415" y="665645"/>
                </a:lnTo>
                <a:lnTo>
                  <a:pt x="155974" y="620721"/>
                </a:lnTo>
                <a:lnTo>
                  <a:pt x="161035" y="566293"/>
                </a:lnTo>
                <a:lnTo>
                  <a:pt x="161035" y="366013"/>
                </a:lnTo>
                <a:lnTo>
                  <a:pt x="163699" y="328150"/>
                </a:lnTo>
                <a:lnTo>
                  <a:pt x="174148" y="302085"/>
                </a:lnTo>
                <a:lnTo>
                  <a:pt x="196076" y="286807"/>
                </a:lnTo>
                <a:lnTo>
                  <a:pt x="233172" y="281305"/>
                </a:lnTo>
                <a:lnTo>
                  <a:pt x="233172" y="199898"/>
                </a:lnTo>
                <a:lnTo>
                  <a:pt x="226313" y="199009"/>
                </a:lnTo>
                <a:close/>
              </a:path>
              <a:path w="948054" h="733425">
                <a:moveTo>
                  <a:pt x="497585" y="199009"/>
                </a:moveTo>
                <a:lnTo>
                  <a:pt x="485775" y="199009"/>
                </a:lnTo>
                <a:lnTo>
                  <a:pt x="479805" y="199517"/>
                </a:lnTo>
                <a:lnTo>
                  <a:pt x="429682" y="209200"/>
                </a:lnTo>
                <a:lnTo>
                  <a:pt x="391483" y="231752"/>
                </a:lnTo>
                <a:lnTo>
                  <a:pt x="364756" y="266112"/>
                </a:lnTo>
                <a:lnTo>
                  <a:pt x="349050" y="311220"/>
                </a:lnTo>
                <a:lnTo>
                  <a:pt x="343915" y="366013"/>
                </a:lnTo>
                <a:lnTo>
                  <a:pt x="343915" y="598297"/>
                </a:lnTo>
                <a:lnTo>
                  <a:pt x="432307" y="598297"/>
                </a:lnTo>
                <a:lnTo>
                  <a:pt x="432307" y="366013"/>
                </a:lnTo>
                <a:lnTo>
                  <a:pt x="435103" y="328310"/>
                </a:lnTo>
                <a:lnTo>
                  <a:pt x="445817" y="302228"/>
                </a:lnTo>
                <a:lnTo>
                  <a:pt x="467937" y="286861"/>
                </a:lnTo>
                <a:lnTo>
                  <a:pt x="504951" y="281305"/>
                </a:lnTo>
                <a:lnTo>
                  <a:pt x="504951" y="199898"/>
                </a:lnTo>
                <a:lnTo>
                  <a:pt x="497585" y="199009"/>
                </a:lnTo>
                <a:close/>
              </a:path>
            </a:pathLst>
          </a:custGeom>
          <a:solidFill>
            <a:srgbClr val="DF4707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7" name="bg object 17"/>
          <p:cNvSpPr/>
          <p:nvPr/>
        </p:nvSpPr>
        <p:spPr>
          <a:xfrm>
            <a:off x="8202168" y="2802635"/>
            <a:ext cx="3990340" cy="4055745"/>
          </a:xfrm>
          <a:custGeom>
            <a:avLst/>
            <a:gdLst/>
            <a:ahLst/>
            <a:cxnLst/>
            <a:rect l="l" t="t" r="r" b="b"/>
            <a:pathLst>
              <a:path w="3990340" h="4055745">
                <a:moveTo>
                  <a:pt x="3989831" y="0"/>
                </a:moveTo>
                <a:lnTo>
                  <a:pt x="3920363" y="2651"/>
                </a:lnTo>
                <a:lnTo>
                  <a:pt x="3830235" y="7795"/>
                </a:lnTo>
                <a:lnTo>
                  <a:pt x="3775202" y="11356"/>
                </a:lnTo>
                <a:lnTo>
                  <a:pt x="3720590" y="15381"/>
                </a:lnTo>
                <a:lnTo>
                  <a:pt x="3666400" y="19869"/>
                </a:lnTo>
                <a:lnTo>
                  <a:pt x="3612630" y="24818"/>
                </a:lnTo>
                <a:lnTo>
                  <a:pt x="3559281" y="30227"/>
                </a:lnTo>
                <a:lnTo>
                  <a:pt x="3506351" y="36096"/>
                </a:lnTo>
                <a:lnTo>
                  <a:pt x="3453841" y="42422"/>
                </a:lnTo>
                <a:lnTo>
                  <a:pt x="3401749" y="49206"/>
                </a:lnTo>
                <a:lnTo>
                  <a:pt x="3350075" y="56445"/>
                </a:lnTo>
                <a:lnTo>
                  <a:pt x="3298818" y="64139"/>
                </a:lnTo>
                <a:lnTo>
                  <a:pt x="3247978" y="72286"/>
                </a:lnTo>
                <a:lnTo>
                  <a:pt x="3197554" y="80886"/>
                </a:lnTo>
                <a:lnTo>
                  <a:pt x="3147545" y="89937"/>
                </a:lnTo>
                <a:lnTo>
                  <a:pt x="3097952" y="99438"/>
                </a:lnTo>
                <a:lnTo>
                  <a:pt x="3048773" y="109387"/>
                </a:lnTo>
                <a:lnTo>
                  <a:pt x="3000007" y="119785"/>
                </a:lnTo>
                <a:lnTo>
                  <a:pt x="2951655" y="130629"/>
                </a:lnTo>
                <a:lnTo>
                  <a:pt x="2903716" y="141918"/>
                </a:lnTo>
                <a:lnTo>
                  <a:pt x="2856189" y="153652"/>
                </a:lnTo>
                <a:lnTo>
                  <a:pt x="2809073" y="165829"/>
                </a:lnTo>
                <a:lnTo>
                  <a:pt x="2762368" y="178447"/>
                </a:lnTo>
                <a:lnTo>
                  <a:pt x="2716074" y="191507"/>
                </a:lnTo>
                <a:lnTo>
                  <a:pt x="2670189" y="205006"/>
                </a:lnTo>
                <a:lnTo>
                  <a:pt x="2624713" y="218944"/>
                </a:lnTo>
                <a:lnTo>
                  <a:pt x="2579646" y="233320"/>
                </a:lnTo>
                <a:lnTo>
                  <a:pt x="2534987" y="248131"/>
                </a:lnTo>
                <a:lnTo>
                  <a:pt x="2490735" y="263378"/>
                </a:lnTo>
                <a:lnTo>
                  <a:pt x="2446891" y="279058"/>
                </a:lnTo>
                <a:lnTo>
                  <a:pt x="2403452" y="295172"/>
                </a:lnTo>
                <a:lnTo>
                  <a:pt x="2360419" y="311717"/>
                </a:lnTo>
                <a:lnTo>
                  <a:pt x="2317791" y="328693"/>
                </a:lnTo>
                <a:lnTo>
                  <a:pt x="2275568" y="346098"/>
                </a:lnTo>
                <a:lnTo>
                  <a:pt x="2233748" y="363931"/>
                </a:lnTo>
                <a:lnTo>
                  <a:pt x="2192332" y="382191"/>
                </a:lnTo>
                <a:lnTo>
                  <a:pt x="2151319" y="400877"/>
                </a:lnTo>
                <a:lnTo>
                  <a:pt x="2110708" y="419988"/>
                </a:lnTo>
                <a:lnTo>
                  <a:pt x="2070498" y="439523"/>
                </a:lnTo>
                <a:lnTo>
                  <a:pt x="2030690" y="459480"/>
                </a:lnTo>
                <a:lnTo>
                  <a:pt x="1991281" y="479859"/>
                </a:lnTo>
                <a:lnTo>
                  <a:pt x="1952273" y="500658"/>
                </a:lnTo>
                <a:lnTo>
                  <a:pt x="1913664" y="521875"/>
                </a:lnTo>
                <a:lnTo>
                  <a:pt x="1875454" y="543511"/>
                </a:lnTo>
                <a:lnTo>
                  <a:pt x="1837641" y="565564"/>
                </a:lnTo>
                <a:lnTo>
                  <a:pt x="1800226" y="588032"/>
                </a:lnTo>
                <a:lnTo>
                  <a:pt x="1763209" y="610914"/>
                </a:lnTo>
                <a:lnTo>
                  <a:pt x="1726587" y="634210"/>
                </a:lnTo>
                <a:lnTo>
                  <a:pt x="1690361" y="657918"/>
                </a:lnTo>
                <a:lnTo>
                  <a:pt x="1654531" y="682037"/>
                </a:lnTo>
                <a:lnTo>
                  <a:pt x="1619095" y="706566"/>
                </a:lnTo>
                <a:lnTo>
                  <a:pt x="1584053" y="731504"/>
                </a:lnTo>
                <a:lnTo>
                  <a:pt x="1549404" y="756849"/>
                </a:lnTo>
                <a:lnTo>
                  <a:pt x="1515149" y="782601"/>
                </a:lnTo>
                <a:lnTo>
                  <a:pt x="1481285" y="808758"/>
                </a:lnTo>
                <a:lnTo>
                  <a:pt x="1447813" y="835319"/>
                </a:lnTo>
                <a:lnTo>
                  <a:pt x="1414733" y="862283"/>
                </a:lnTo>
                <a:lnTo>
                  <a:pt x="1382043" y="889649"/>
                </a:lnTo>
                <a:lnTo>
                  <a:pt x="1349742" y="917416"/>
                </a:lnTo>
                <a:lnTo>
                  <a:pt x="1317832" y="945583"/>
                </a:lnTo>
                <a:lnTo>
                  <a:pt x="1286310" y="974147"/>
                </a:lnTo>
                <a:lnTo>
                  <a:pt x="1255176" y="1003109"/>
                </a:lnTo>
                <a:lnTo>
                  <a:pt x="1224429" y="1032468"/>
                </a:lnTo>
                <a:lnTo>
                  <a:pt x="1194070" y="1062221"/>
                </a:lnTo>
                <a:lnTo>
                  <a:pt x="1164097" y="1092368"/>
                </a:lnTo>
                <a:lnTo>
                  <a:pt x="1134510" y="1122907"/>
                </a:lnTo>
                <a:lnTo>
                  <a:pt x="1105309" y="1153839"/>
                </a:lnTo>
                <a:lnTo>
                  <a:pt x="1076492" y="1185160"/>
                </a:lnTo>
                <a:lnTo>
                  <a:pt x="1048059" y="1216871"/>
                </a:lnTo>
                <a:lnTo>
                  <a:pt x="1020010" y="1248970"/>
                </a:lnTo>
                <a:lnTo>
                  <a:pt x="992343" y="1281456"/>
                </a:lnTo>
                <a:lnTo>
                  <a:pt x="965059" y="1314328"/>
                </a:lnTo>
                <a:lnTo>
                  <a:pt x="938157" y="1347584"/>
                </a:lnTo>
                <a:lnTo>
                  <a:pt x="911636" y="1381224"/>
                </a:lnTo>
                <a:lnTo>
                  <a:pt x="885496" y="1415246"/>
                </a:lnTo>
                <a:lnTo>
                  <a:pt x="859735" y="1449650"/>
                </a:lnTo>
                <a:lnTo>
                  <a:pt x="834354" y="1484433"/>
                </a:lnTo>
                <a:lnTo>
                  <a:pt x="809352" y="1519596"/>
                </a:lnTo>
                <a:lnTo>
                  <a:pt x="784729" y="1555136"/>
                </a:lnTo>
                <a:lnTo>
                  <a:pt x="760483" y="1591053"/>
                </a:lnTo>
                <a:lnTo>
                  <a:pt x="736614" y="1627346"/>
                </a:lnTo>
                <a:lnTo>
                  <a:pt x="713121" y="1664012"/>
                </a:lnTo>
                <a:lnTo>
                  <a:pt x="690005" y="1701052"/>
                </a:lnTo>
                <a:lnTo>
                  <a:pt x="667264" y="1738464"/>
                </a:lnTo>
                <a:lnTo>
                  <a:pt x="644898" y="1776247"/>
                </a:lnTo>
                <a:lnTo>
                  <a:pt x="622905" y="1814400"/>
                </a:lnTo>
                <a:lnTo>
                  <a:pt x="601287" y="1852921"/>
                </a:lnTo>
                <a:lnTo>
                  <a:pt x="580042" y="1891810"/>
                </a:lnTo>
                <a:lnTo>
                  <a:pt x="559169" y="1931065"/>
                </a:lnTo>
                <a:lnTo>
                  <a:pt x="538668" y="1970685"/>
                </a:lnTo>
                <a:lnTo>
                  <a:pt x="518538" y="2010669"/>
                </a:lnTo>
                <a:lnTo>
                  <a:pt x="498779" y="2051016"/>
                </a:lnTo>
                <a:lnTo>
                  <a:pt x="479390" y="2091725"/>
                </a:lnTo>
                <a:lnTo>
                  <a:pt x="460371" y="2132795"/>
                </a:lnTo>
                <a:lnTo>
                  <a:pt x="441721" y="2174224"/>
                </a:lnTo>
                <a:lnTo>
                  <a:pt x="423439" y="2216011"/>
                </a:lnTo>
                <a:lnTo>
                  <a:pt x="405524" y="2258155"/>
                </a:lnTo>
                <a:lnTo>
                  <a:pt x="387977" y="2300655"/>
                </a:lnTo>
                <a:lnTo>
                  <a:pt x="370797" y="2343511"/>
                </a:lnTo>
                <a:lnTo>
                  <a:pt x="353983" y="2386720"/>
                </a:lnTo>
                <a:lnTo>
                  <a:pt x="337534" y="2430281"/>
                </a:lnTo>
                <a:lnTo>
                  <a:pt x="321450" y="2474194"/>
                </a:lnTo>
                <a:lnTo>
                  <a:pt x="305731" y="2518457"/>
                </a:lnTo>
                <a:lnTo>
                  <a:pt x="290375" y="2563069"/>
                </a:lnTo>
                <a:lnTo>
                  <a:pt x="275382" y="2608029"/>
                </a:lnTo>
                <a:lnTo>
                  <a:pt x="260752" y="2653336"/>
                </a:lnTo>
                <a:lnTo>
                  <a:pt x="246484" y="2698989"/>
                </a:lnTo>
                <a:lnTo>
                  <a:pt x="232577" y="2744986"/>
                </a:lnTo>
                <a:lnTo>
                  <a:pt x="219031" y="2791327"/>
                </a:lnTo>
                <a:lnTo>
                  <a:pt x="205845" y="2838010"/>
                </a:lnTo>
                <a:lnTo>
                  <a:pt x="193019" y="2885034"/>
                </a:lnTo>
                <a:lnTo>
                  <a:pt x="180552" y="2932398"/>
                </a:lnTo>
                <a:lnTo>
                  <a:pt x="168444" y="2980101"/>
                </a:lnTo>
                <a:lnTo>
                  <a:pt x="156693" y="3028141"/>
                </a:lnTo>
                <a:lnTo>
                  <a:pt x="145300" y="3076518"/>
                </a:lnTo>
                <a:lnTo>
                  <a:pt x="134263" y="3125230"/>
                </a:lnTo>
                <a:lnTo>
                  <a:pt x="123583" y="3174277"/>
                </a:lnTo>
                <a:lnTo>
                  <a:pt x="113258" y="3223656"/>
                </a:lnTo>
                <a:lnTo>
                  <a:pt x="103288" y="3273368"/>
                </a:lnTo>
                <a:lnTo>
                  <a:pt x="93673" y="3323410"/>
                </a:lnTo>
                <a:lnTo>
                  <a:pt x="84411" y="3373782"/>
                </a:lnTo>
                <a:lnTo>
                  <a:pt x="75503" y="3424482"/>
                </a:lnTo>
                <a:lnTo>
                  <a:pt x="66947" y="3475510"/>
                </a:lnTo>
                <a:lnTo>
                  <a:pt x="58744" y="3526864"/>
                </a:lnTo>
                <a:lnTo>
                  <a:pt x="50892" y="3578543"/>
                </a:lnTo>
                <a:lnTo>
                  <a:pt x="43390" y="3630545"/>
                </a:lnTo>
                <a:lnTo>
                  <a:pt x="36240" y="3682871"/>
                </a:lnTo>
                <a:lnTo>
                  <a:pt x="29438" y="3735518"/>
                </a:lnTo>
                <a:lnTo>
                  <a:pt x="22986" y="3788486"/>
                </a:lnTo>
                <a:lnTo>
                  <a:pt x="0" y="4055363"/>
                </a:lnTo>
                <a:lnTo>
                  <a:pt x="2508377" y="4055363"/>
                </a:lnTo>
                <a:lnTo>
                  <a:pt x="2529712" y="3871417"/>
                </a:lnTo>
                <a:lnTo>
                  <a:pt x="2537960" y="3816258"/>
                </a:lnTo>
                <a:lnTo>
                  <a:pt x="2546899" y="3762206"/>
                </a:lnTo>
                <a:lnTo>
                  <a:pt x="2556549" y="3709254"/>
                </a:lnTo>
                <a:lnTo>
                  <a:pt x="2566929" y="3657398"/>
                </a:lnTo>
                <a:lnTo>
                  <a:pt x="2578059" y="3606633"/>
                </a:lnTo>
                <a:lnTo>
                  <a:pt x="2589958" y="3556953"/>
                </a:lnTo>
                <a:lnTo>
                  <a:pt x="2602644" y="3508353"/>
                </a:lnTo>
                <a:lnTo>
                  <a:pt x="2616138" y="3460829"/>
                </a:lnTo>
                <a:lnTo>
                  <a:pt x="2630459" y="3414374"/>
                </a:lnTo>
                <a:lnTo>
                  <a:pt x="2645626" y="3368984"/>
                </a:lnTo>
                <a:lnTo>
                  <a:pt x="2661658" y="3324653"/>
                </a:lnTo>
                <a:lnTo>
                  <a:pt x="2678574" y="3281377"/>
                </a:lnTo>
                <a:lnTo>
                  <a:pt x="2696394" y="3239150"/>
                </a:lnTo>
                <a:lnTo>
                  <a:pt x="2715137" y="3197967"/>
                </a:lnTo>
                <a:lnTo>
                  <a:pt x="2734822" y="3157823"/>
                </a:lnTo>
                <a:lnTo>
                  <a:pt x="2755469" y="3118713"/>
                </a:lnTo>
                <a:lnTo>
                  <a:pt x="2777097" y="3080632"/>
                </a:lnTo>
                <a:lnTo>
                  <a:pt x="2799725" y="3043573"/>
                </a:lnTo>
                <a:lnTo>
                  <a:pt x="2823372" y="3007533"/>
                </a:lnTo>
                <a:lnTo>
                  <a:pt x="2848058" y="2972506"/>
                </a:lnTo>
                <a:lnTo>
                  <a:pt x="2873802" y="2938487"/>
                </a:lnTo>
                <a:lnTo>
                  <a:pt x="2900623" y="2905471"/>
                </a:lnTo>
                <a:lnTo>
                  <a:pt x="2928540" y="2873452"/>
                </a:lnTo>
                <a:lnTo>
                  <a:pt x="2957573" y="2842425"/>
                </a:lnTo>
                <a:lnTo>
                  <a:pt x="2987742" y="2812386"/>
                </a:lnTo>
                <a:lnTo>
                  <a:pt x="3019064" y="2783329"/>
                </a:lnTo>
                <a:lnTo>
                  <a:pt x="3051561" y="2755249"/>
                </a:lnTo>
                <a:lnTo>
                  <a:pt x="3085250" y="2728140"/>
                </a:lnTo>
                <a:lnTo>
                  <a:pt x="3120151" y="2701998"/>
                </a:lnTo>
                <a:lnTo>
                  <a:pt x="3156283" y="2676818"/>
                </a:lnTo>
                <a:lnTo>
                  <a:pt x="3193667" y="2652594"/>
                </a:lnTo>
                <a:lnTo>
                  <a:pt x="3232320" y="2629321"/>
                </a:lnTo>
                <a:lnTo>
                  <a:pt x="3272262" y="2606993"/>
                </a:lnTo>
                <a:lnTo>
                  <a:pt x="3313513" y="2585607"/>
                </a:lnTo>
                <a:lnTo>
                  <a:pt x="3356092" y="2565156"/>
                </a:lnTo>
                <a:lnTo>
                  <a:pt x="3400018" y="2545635"/>
                </a:lnTo>
                <a:lnTo>
                  <a:pt x="3445310" y="2527040"/>
                </a:lnTo>
                <a:lnTo>
                  <a:pt x="3491988" y="2509365"/>
                </a:lnTo>
                <a:lnTo>
                  <a:pt x="3540071" y="2492605"/>
                </a:lnTo>
                <a:lnTo>
                  <a:pt x="3589577" y="2476754"/>
                </a:lnTo>
                <a:lnTo>
                  <a:pt x="3640528" y="2461808"/>
                </a:lnTo>
                <a:lnTo>
                  <a:pt x="3692941" y="2447762"/>
                </a:lnTo>
                <a:lnTo>
                  <a:pt x="3746836" y="2434610"/>
                </a:lnTo>
                <a:lnTo>
                  <a:pt x="3802232" y="2422347"/>
                </a:lnTo>
                <a:lnTo>
                  <a:pt x="3859149" y="2410968"/>
                </a:lnTo>
                <a:lnTo>
                  <a:pt x="3989831" y="2388997"/>
                </a:lnTo>
                <a:lnTo>
                  <a:pt x="3989831" y="0"/>
                </a:lnTo>
                <a:close/>
              </a:path>
            </a:pathLst>
          </a:custGeom>
          <a:solidFill>
            <a:srgbClr val="EDECEB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47268" y="1847850"/>
            <a:ext cx="11497462" cy="14890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00" b="1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5272" y="1757451"/>
            <a:ext cx="9157970" cy="29533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1307338" y="6450431"/>
            <a:ext cx="2573020" cy="1765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00" b="1" i="0">
                <a:solidFill>
                  <a:srgbClr val="6C7373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35" dirty="0"/>
              <a:t>SRH</a:t>
            </a:r>
            <a:r>
              <a:rPr spc="-20" dirty="0"/>
              <a:t> Hochschule</a:t>
            </a:r>
            <a:r>
              <a:rPr spc="-60" dirty="0"/>
              <a:t> </a:t>
            </a:r>
            <a:r>
              <a:rPr dirty="0"/>
              <a:t>Heidelberg</a:t>
            </a:r>
            <a:r>
              <a:rPr spc="-60" dirty="0"/>
              <a:t> </a:t>
            </a:r>
            <a:r>
              <a:rPr spc="-55" dirty="0"/>
              <a:t>–</a:t>
            </a:r>
            <a:r>
              <a:rPr spc="-40" dirty="0"/>
              <a:t> </a:t>
            </a:r>
            <a:r>
              <a:rPr spc="-5" dirty="0"/>
              <a:t>Introduction</a:t>
            </a:r>
            <a:r>
              <a:rPr spc="-75" dirty="0"/>
              <a:t> </a:t>
            </a:r>
            <a:r>
              <a:rPr spc="20" dirty="0"/>
              <a:t>to</a:t>
            </a:r>
            <a:r>
              <a:rPr spc="-30" dirty="0"/>
              <a:t> </a:t>
            </a:r>
            <a:r>
              <a:rPr spc="5" dirty="0"/>
              <a:t>IT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54888" y="6450431"/>
            <a:ext cx="632460" cy="1765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00" b="1" i="0">
                <a:solidFill>
                  <a:srgbClr val="6C7373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25" dirty="0"/>
              <a:t>31.0</a:t>
            </a:r>
            <a:r>
              <a:rPr spc="20" dirty="0"/>
              <a:t>3</a:t>
            </a:r>
            <a:r>
              <a:rPr spc="25" dirty="0"/>
              <a:t>.2</a:t>
            </a:r>
            <a:r>
              <a:rPr spc="20" dirty="0"/>
              <a:t>0</a:t>
            </a:r>
            <a:r>
              <a:rPr spc="25" dirty="0"/>
              <a:t>2</a:t>
            </a:r>
            <a:r>
              <a:rPr spc="30" dirty="0"/>
              <a:t>1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558269" y="6405101"/>
            <a:ext cx="308609" cy="285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550" b="1" i="0">
                <a:solidFill>
                  <a:srgbClr val="6C7373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ct val="100000"/>
              </a:lnSpc>
              <a:spcBef>
                <a:spcPts val="150"/>
              </a:spcBef>
            </a:pPr>
            <a:fld id="{81D60167-4931-47E6-BA6A-407CBD079E47}" type="slidenum">
              <a:rPr spc="50" dirty="0"/>
              <a:t>‹#›</a:t>
            </a:fld>
            <a:endParaRPr spc="5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urple light in the dark&#10;&#10;Description automatically generated with medium confidence">
            <a:extLst>
              <a:ext uri="{FF2B5EF4-FFF2-40B4-BE49-F238E27FC236}">
                <a16:creationId xmlns:a16="http://schemas.microsoft.com/office/drawing/2014/main" id="{34A4F09A-E7FD-E9CA-FC76-4D6B1A5ACC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8122DFF-771B-7620-4863-C7FE5459AD1F}"/>
              </a:ext>
            </a:extLst>
          </p:cNvPr>
          <p:cNvSpPr txBox="1"/>
          <p:nvPr/>
        </p:nvSpPr>
        <p:spPr>
          <a:xfrm>
            <a:off x="816230" y="2514600"/>
            <a:ext cx="1055954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IO" sz="48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Development of a Voice Assistant Application </a:t>
            </a:r>
            <a:endParaRPr lang="en-IO" sz="4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D981F83-6629-F7CE-CC91-467C6124FF01}"/>
              </a:ext>
            </a:extLst>
          </p:cNvPr>
          <p:cNvSpPr txBox="1"/>
          <p:nvPr/>
        </p:nvSpPr>
        <p:spPr>
          <a:xfrm>
            <a:off x="2631948" y="1764268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06070" marR="887095" algn="ctr">
              <a:spcAft>
                <a:spcPts val="0"/>
              </a:spcAft>
            </a:pPr>
            <a:r>
              <a:rPr lang="en-US" sz="3200" b="1" dirty="0">
                <a:solidFill>
                  <a:schemeClr val="bg1"/>
                </a:solidFill>
                <a:effectLst/>
                <a:latin typeface="Georgia" panose="02040502050405020303" pitchFamily="18" charset="0"/>
                <a:ea typeface="Georgia" panose="02040502050405020303" pitchFamily="18" charset="0"/>
                <a:cs typeface="Georgia" panose="02040502050405020303" pitchFamily="18" charset="0"/>
              </a:rPr>
              <a:t>             Master’s</a:t>
            </a:r>
            <a:r>
              <a:rPr lang="en-US" sz="3200" b="1" spc="355" dirty="0">
                <a:solidFill>
                  <a:schemeClr val="bg1"/>
                </a:solidFill>
                <a:effectLst/>
                <a:latin typeface="Georgia" panose="02040502050405020303" pitchFamily="18" charset="0"/>
                <a:ea typeface="Georgia" panose="02040502050405020303" pitchFamily="18" charset="0"/>
                <a:cs typeface="Georgia" panose="02040502050405020303" pitchFamily="18" charset="0"/>
              </a:rPr>
              <a:t> </a:t>
            </a:r>
            <a:r>
              <a:rPr lang="en-US" sz="3200" b="1" dirty="0">
                <a:solidFill>
                  <a:schemeClr val="bg1"/>
                </a:solidFill>
                <a:effectLst/>
                <a:latin typeface="Georgia" panose="02040502050405020303" pitchFamily="18" charset="0"/>
                <a:ea typeface="Georgia" panose="02040502050405020303" pitchFamily="18" charset="0"/>
                <a:cs typeface="Georgia" panose="02040502050405020303" pitchFamily="18" charset="0"/>
              </a:rPr>
              <a:t>Thesis</a:t>
            </a:r>
            <a:endParaRPr lang="en-IO" sz="3200" b="1" dirty="0">
              <a:solidFill>
                <a:schemeClr val="bg1"/>
              </a:solidFill>
              <a:effectLst/>
              <a:latin typeface="Georgia" panose="02040502050405020303" pitchFamily="18" charset="0"/>
              <a:ea typeface="Georgia" panose="02040502050405020303" pitchFamily="18" charset="0"/>
              <a:cs typeface="Georgia" panose="02040502050405020303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4761BCF-EF3B-6678-1B53-5B90C913C7DF}"/>
              </a:ext>
            </a:extLst>
          </p:cNvPr>
          <p:cNvSpPr txBox="1"/>
          <p:nvPr/>
        </p:nvSpPr>
        <p:spPr>
          <a:xfrm>
            <a:off x="6553200" y="5641032"/>
            <a:ext cx="6019800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eaLnBrk="1">
              <a:lnSpc>
                <a:spcPct val="70000"/>
              </a:lnSpc>
            </a:pPr>
            <a:r>
              <a:rPr lang="en-US" altLang="en-IO" sz="1800" dirty="0">
                <a:solidFill>
                  <a:schemeClr val="bg1"/>
                </a:solidFill>
                <a:latin typeface="Calibri" panose="020F0502020204030204" pitchFamily="34" charset="0"/>
              </a:rPr>
              <a:t>Submitted BY ABHIJITH PAVITHRAN</a:t>
            </a:r>
          </a:p>
          <a:p>
            <a:pPr algn="l" eaLnBrk="1">
              <a:lnSpc>
                <a:spcPct val="70000"/>
              </a:lnSpc>
            </a:pPr>
            <a:r>
              <a:rPr lang="en-US" altLang="en-IO" sz="1800" dirty="0">
                <a:solidFill>
                  <a:schemeClr val="bg1"/>
                </a:solidFill>
                <a:latin typeface="Calibri" panose="020F0502020204030204" pitchFamily="34" charset="0"/>
              </a:rPr>
              <a:t>MASTER OF ENGINEERING IN INFORMATION TECHNOLOGY </a:t>
            </a:r>
          </a:p>
          <a:p>
            <a:pPr algn="l" eaLnBrk="1">
              <a:lnSpc>
                <a:spcPct val="70000"/>
              </a:lnSpc>
            </a:pPr>
            <a:r>
              <a:rPr lang="en-US" altLang="en-IO" sz="1800" dirty="0">
                <a:solidFill>
                  <a:schemeClr val="bg1"/>
                </a:solidFill>
                <a:latin typeface="Calibri" panose="020F0502020204030204" pitchFamily="34" charset="0"/>
              </a:rPr>
              <a:t>SRH HOCHSCHULE HEIDELBERG , GERMANY</a:t>
            </a:r>
          </a:p>
          <a:p>
            <a:pPr algn="l" eaLnBrk="1">
              <a:lnSpc>
                <a:spcPct val="70000"/>
              </a:lnSpc>
            </a:pPr>
            <a:r>
              <a:rPr lang="en-US" altLang="en-IO" sz="1800" dirty="0">
                <a:solidFill>
                  <a:schemeClr val="bg1"/>
                </a:solidFill>
                <a:latin typeface="Calibri" panose="020F0502020204030204" pitchFamily="34" charset="0"/>
              </a:rPr>
              <a:t>11018118@STUD.HOCHSCHULE-HEIDELBERG.DE </a:t>
            </a:r>
          </a:p>
          <a:p>
            <a:pPr algn="l" eaLnBrk="1">
              <a:lnSpc>
                <a:spcPct val="70000"/>
              </a:lnSpc>
            </a:pPr>
            <a:r>
              <a:rPr lang="en-US" altLang="en-IO" sz="1800" dirty="0">
                <a:solidFill>
                  <a:schemeClr val="bg1"/>
                </a:solidFill>
                <a:latin typeface="Calibri" panose="020F0502020204030204" pitchFamily="34" charset="0"/>
              </a:rPr>
              <a:t>MATRICULATION NO : 11018118</a:t>
            </a:r>
          </a:p>
          <a:p>
            <a:pPr algn="r"/>
            <a:endParaRPr lang="en-IO" dirty="0">
              <a:solidFill>
                <a:srgbClr val="FFFFFF"/>
              </a:solidFill>
            </a:endParaRP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C42A3B0D-A805-0528-10F9-069D139EC254}"/>
              </a:ext>
            </a:extLst>
          </p:cNvPr>
          <p:cNvSpPr/>
          <p:nvPr/>
        </p:nvSpPr>
        <p:spPr>
          <a:xfrm>
            <a:off x="10876788" y="361835"/>
            <a:ext cx="949960" cy="733425"/>
          </a:xfrm>
          <a:custGeom>
            <a:avLst/>
            <a:gdLst/>
            <a:ahLst/>
            <a:cxnLst/>
            <a:rect l="l" t="t" r="r" b="b"/>
            <a:pathLst>
              <a:path w="949959" h="733425">
                <a:moveTo>
                  <a:pt x="234581" y="199745"/>
                </a:moveTo>
                <a:lnTo>
                  <a:pt x="227685" y="198932"/>
                </a:lnTo>
                <a:lnTo>
                  <a:pt x="226491" y="198932"/>
                </a:lnTo>
                <a:lnTo>
                  <a:pt x="215925" y="198932"/>
                </a:lnTo>
                <a:lnTo>
                  <a:pt x="214718" y="198932"/>
                </a:lnTo>
                <a:lnTo>
                  <a:pt x="208622" y="199339"/>
                </a:lnTo>
                <a:lnTo>
                  <a:pt x="158318" y="208991"/>
                </a:lnTo>
                <a:lnTo>
                  <a:pt x="120078" y="231457"/>
                </a:lnTo>
                <a:lnTo>
                  <a:pt x="93395" y="265760"/>
                </a:lnTo>
                <a:lnTo>
                  <a:pt x="77749" y="310896"/>
                </a:lnTo>
                <a:lnTo>
                  <a:pt x="72656" y="365823"/>
                </a:lnTo>
                <a:lnTo>
                  <a:pt x="72644" y="566051"/>
                </a:lnTo>
                <a:lnTo>
                  <a:pt x="69862" y="603719"/>
                </a:lnTo>
                <a:lnTo>
                  <a:pt x="59143" y="629818"/>
                </a:lnTo>
                <a:lnTo>
                  <a:pt x="37033" y="645185"/>
                </a:lnTo>
                <a:lnTo>
                  <a:pt x="0" y="650735"/>
                </a:lnTo>
                <a:lnTo>
                  <a:pt x="0" y="731723"/>
                </a:lnTo>
                <a:lnTo>
                  <a:pt x="7289" y="732942"/>
                </a:lnTo>
                <a:lnTo>
                  <a:pt x="8496" y="732942"/>
                </a:lnTo>
                <a:lnTo>
                  <a:pt x="19062" y="732942"/>
                </a:lnTo>
                <a:lnTo>
                  <a:pt x="20256" y="732942"/>
                </a:lnTo>
                <a:lnTo>
                  <a:pt x="26352" y="732523"/>
                </a:lnTo>
                <a:lnTo>
                  <a:pt x="76809" y="722452"/>
                </a:lnTo>
                <a:lnTo>
                  <a:pt x="115074" y="699706"/>
                </a:lnTo>
                <a:lnTo>
                  <a:pt x="141706" y="665353"/>
                </a:lnTo>
                <a:lnTo>
                  <a:pt x="157264" y="620433"/>
                </a:lnTo>
                <a:lnTo>
                  <a:pt x="162331" y="566051"/>
                </a:lnTo>
                <a:lnTo>
                  <a:pt x="162331" y="365823"/>
                </a:lnTo>
                <a:lnTo>
                  <a:pt x="164998" y="327977"/>
                </a:lnTo>
                <a:lnTo>
                  <a:pt x="175475" y="301917"/>
                </a:lnTo>
                <a:lnTo>
                  <a:pt x="197434" y="286639"/>
                </a:lnTo>
                <a:lnTo>
                  <a:pt x="234581" y="281152"/>
                </a:lnTo>
                <a:lnTo>
                  <a:pt x="234581" y="199745"/>
                </a:lnTo>
                <a:close/>
              </a:path>
              <a:path w="949959" h="733425">
                <a:moveTo>
                  <a:pt x="506539" y="199745"/>
                </a:moveTo>
                <a:lnTo>
                  <a:pt x="499237" y="198932"/>
                </a:lnTo>
                <a:lnTo>
                  <a:pt x="498043" y="198932"/>
                </a:lnTo>
                <a:lnTo>
                  <a:pt x="487464" y="198932"/>
                </a:lnTo>
                <a:lnTo>
                  <a:pt x="486270" y="198932"/>
                </a:lnTo>
                <a:lnTo>
                  <a:pt x="480187" y="199339"/>
                </a:lnTo>
                <a:lnTo>
                  <a:pt x="430034" y="209029"/>
                </a:lnTo>
                <a:lnTo>
                  <a:pt x="391807" y="231584"/>
                </a:lnTo>
                <a:lnTo>
                  <a:pt x="365061" y="265938"/>
                </a:lnTo>
                <a:lnTo>
                  <a:pt x="349338" y="311048"/>
                </a:lnTo>
                <a:lnTo>
                  <a:pt x="344208" y="365823"/>
                </a:lnTo>
                <a:lnTo>
                  <a:pt x="344208" y="598017"/>
                </a:lnTo>
                <a:lnTo>
                  <a:pt x="345389" y="598017"/>
                </a:lnTo>
                <a:lnTo>
                  <a:pt x="432676" y="598017"/>
                </a:lnTo>
                <a:lnTo>
                  <a:pt x="433882" y="598017"/>
                </a:lnTo>
                <a:lnTo>
                  <a:pt x="433882" y="365823"/>
                </a:lnTo>
                <a:lnTo>
                  <a:pt x="436676" y="328155"/>
                </a:lnTo>
                <a:lnTo>
                  <a:pt x="447382" y="302069"/>
                </a:lnTo>
                <a:lnTo>
                  <a:pt x="469506" y="286689"/>
                </a:lnTo>
                <a:lnTo>
                  <a:pt x="506539" y="281152"/>
                </a:lnTo>
                <a:lnTo>
                  <a:pt x="506539" y="199745"/>
                </a:lnTo>
                <a:close/>
              </a:path>
              <a:path w="949959" h="733425">
                <a:moveTo>
                  <a:pt x="709637" y="0"/>
                </a:moveTo>
                <a:lnTo>
                  <a:pt x="708431" y="0"/>
                </a:lnTo>
                <a:lnTo>
                  <a:pt x="621144" y="0"/>
                </a:lnTo>
                <a:lnTo>
                  <a:pt x="619937" y="0"/>
                </a:lnTo>
                <a:lnTo>
                  <a:pt x="619937" y="598017"/>
                </a:lnTo>
                <a:lnTo>
                  <a:pt x="621144" y="598017"/>
                </a:lnTo>
                <a:lnTo>
                  <a:pt x="708431" y="598017"/>
                </a:lnTo>
                <a:lnTo>
                  <a:pt x="709637" y="598017"/>
                </a:lnTo>
                <a:lnTo>
                  <a:pt x="709637" y="0"/>
                </a:lnTo>
                <a:close/>
              </a:path>
              <a:path w="949959" h="733425">
                <a:moveTo>
                  <a:pt x="949921" y="353301"/>
                </a:moveTo>
                <a:lnTo>
                  <a:pt x="943889" y="302615"/>
                </a:lnTo>
                <a:lnTo>
                  <a:pt x="926325" y="260019"/>
                </a:lnTo>
                <a:lnTo>
                  <a:pt x="898118" y="227076"/>
                </a:lnTo>
                <a:lnTo>
                  <a:pt x="860094" y="205384"/>
                </a:lnTo>
                <a:lnTo>
                  <a:pt x="813130" y="196507"/>
                </a:lnTo>
                <a:lnTo>
                  <a:pt x="799960" y="196202"/>
                </a:lnTo>
                <a:lnTo>
                  <a:pt x="799325" y="196227"/>
                </a:lnTo>
                <a:lnTo>
                  <a:pt x="798753" y="196202"/>
                </a:lnTo>
                <a:lnTo>
                  <a:pt x="784440" y="196507"/>
                </a:lnTo>
                <a:lnTo>
                  <a:pt x="769353" y="197408"/>
                </a:lnTo>
                <a:lnTo>
                  <a:pt x="753897" y="198932"/>
                </a:lnTo>
                <a:lnTo>
                  <a:pt x="753897" y="280746"/>
                </a:lnTo>
                <a:lnTo>
                  <a:pt x="803389" y="283654"/>
                </a:lnTo>
                <a:lnTo>
                  <a:pt x="836295" y="295452"/>
                </a:lnTo>
                <a:lnTo>
                  <a:pt x="854583" y="320763"/>
                </a:lnTo>
                <a:lnTo>
                  <a:pt x="860247" y="364210"/>
                </a:lnTo>
                <a:lnTo>
                  <a:pt x="860247" y="598017"/>
                </a:lnTo>
                <a:lnTo>
                  <a:pt x="861428" y="598017"/>
                </a:lnTo>
                <a:lnTo>
                  <a:pt x="948715" y="598017"/>
                </a:lnTo>
                <a:lnTo>
                  <a:pt x="949921" y="598017"/>
                </a:lnTo>
                <a:lnTo>
                  <a:pt x="949921" y="35330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947674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4919868-66B6-D1AF-3A56-57756C3DC2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419" y="1524000"/>
            <a:ext cx="5615123" cy="39079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8C37499-18C6-FC10-C2A0-5D447C0185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5878" y="1674856"/>
            <a:ext cx="5843721" cy="375711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C736099-BA20-0D9A-7FB9-885A47DAF666}"/>
              </a:ext>
            </a:extLst>
          </p:cNvPr>
          <p:cNvSpPr txBox="1"/>
          <p:nvPr/>
        </p:nvSpPr>
        <p:spPr>
          <a:xfrm>
            <a:off x="-65314" y="5791200"/>
            <a:ext cx="586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3. Obtaining the information from Wikipedia</a:t>
            </a:r>
            <a:endParaRPr lang="en-IO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E9C846-34A2-429B-7834-FAAECCE251BB}"/>
              </a:ext>
            </a:extLst>
          </p:cNvPr>
          <p:cNvSpPr txBox="1"/>
          <p:nvPr/>
        </p:nvSpPr>
        <p:spPr>
          <a:xfrm>
            <a:off x="6389916" y="5791200"/>
            <a:ext cx="52795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4. Opening Microsoft Word Application  using the Application</a:t>
            </a:r>
            <a:endParaRPr lang="en-IO" dirty="0"/>
          </a:p>
        </p:txBody>
      </p:sp>
    </p:spTree>
    <p:extLst>
      <p:ext uri="{BB962C8B-B14F-4D97-AF65-F5344CB8AC3E}">
        <p14:creationId xmlns:p14="http://schemas.microsoft.com/office/powerpoint/2010/main" val="36681712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3785664-463A-D72C-27C4-3B034EE0DC14}"/>
              </a:ext>
            </a:extLst>
          </p:cNvPr>
          <p:cNvSpPr txBox="1"/>
          <p:nvPr/>
        </p:nvSpPr>
        <p:spPr>
          <a:xfrm>
            <a:off x="2819400" y="302566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2400" b="1" dirty="0">
                <a:latin typeface="Arial" panose="020B0604020202020204" pitchFamily="34" charset="0"/>
                <a:cs typeface="Arial" panose="020B0604020202020204" pitchFamily="34" charset="0"/>
              </a:rPr>
              <a:t>Evaluation of the developed Application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B9392E-759F-B026-EB1E-0B4EFBB45E72}"/>
              </a:ext>
            </a:extLst>
          </p:cNvPr>
          <p:cNvSpPr txBox="1"/>
          <p:nvPr/>
        </p:nvSpPr>
        <p:spPr>
          <a:xfrm>
            <a:off x="914400" y="1295400"/>
            <a:ext cx="9372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endParaRPr lang="en-IO" dirty="0">
              <a:solidFill>
                <a:srgbClr val="374151"/>
              </a:solidFill>
              <a:latin typeface="Söhne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IO" dirty="0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E0F7E725-ABA7-DC58-9277-C629E41FADB2}"/>
              </a:ext>
            </a:extLst>
          </p:cNvPr>
          <p:cNvSpPr>
            <a:spLocks noChangeArrowheads="1"/>
          </p:cNvSpPr>
          <p:nvPr/>
        </p:nvSpPr>
        <p:spPr bwMode="auto">
          <a:xfrm rot="10800000" flipH="1" flipV="1">
            <a:off x="304800" y="533400"/>
            <a:ext cx="11277600" cy="69562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198375" rIns="0" bIns="198375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IO" altLang="en-IO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Söhne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IO" altLang="en-IO" sz="2000" b="1" dirty="0"/>
              <a:t>Testing Process: </a:t>
            </a:r>
            <a:r>
              <a:rPr kumimoji="0" lang="en-IO" altLang="en-IO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The voice assistant application underwent evaluation with six naive subjects who interacted independently, providing spontaneous input.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IO" altLang="en-IO" sz="2000" b="1" dirty="0"/>
              <a:t>Response Grading:</a:t>
            </a:r>
          </a:p>
          <a:p>
            <a:pPr marL="457200" marR="0" lvl="1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IO" altLang="en-IO" sz="2000" b="1" dirty="0"/>
              <a:t>Grade 1: </a:t>
            </a:r>
            <a:r>
              <a:rPr lang="en-IO" altLang="en-IO" sz="2000" dirty="0"/>
              <a:t>Accurate and Complete Information</a:t>
            </a:r>
          </a:p>
          <a:p>
            <a:pPr marL="457200" marR="0" lvl="1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IO" altLang="en-IO" sz="2000" b="1" dirty="0"/>
              <a:t>Grade 2: </a:t>
            </a:r>
            <a:r>
              <a:rPr lang="en-IO" altLang="en-IO" sz="2000" dirty="0"/>
              <a:t>Partially Correct Information</a:t>
            </a:r>
          </a:p>
          <a:p>
            <a:pPr marL="457200" marR="0" lvl="1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IO" altLang="en-IO" sz="2000" b="1" dirty="0"/>
              <a:t>Grade 3: </a:t>
            </a:r>
            <a:r>
              <a:rPr lang="en-IO" altLang="en-IO" sz="2000" dirty="0"/>
              <a:t>Inaccurate Responses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IO" altLang="en-IO" sz="2000" b="1" dirty="0"/>
              <a:t>Performance Overview:</a:t>
            </a:r>
          </a:p>
          <a:p>
            <a:pPr marL="457200" marR="0" lvl="1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IO" altLang="en-IO" sz="2000" dirty="0"/>
              <a:t>The voice assistant exhibited reasonable performance across subjects.</a:t>
            </a:r>
          </a:p>
          <a:p>
            <a:pPr marL="457200" marR="0" lvl="1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IO" altLang="en-IO" sz="2000" dirty="0"/>
              <a:t>Average Mean Grade: 1.83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IO" altLang="en-IO" sz="2000" b="1" dirty="0"/>
              <a:t>Variability Analysis:</a:t>
            </a:r>
          </a:p>
          <a:p>
            <a:pPr marL="457200" marR="0" lvl="1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IO" altLang="en-IO" sz="2000" dirty="0"/>
              <a:t>Standard Deviation: 0.82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IO" altLang="en-IO" sz="2000" dirty="0"/>
              <a:t>This evaluation demonstrates the application's ability to understand and respond to user interactions effectively.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IO" altLang="en-IO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en-IO" altLang="en-IO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95860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A933BAF-55F9-61D9-9FEC-14E099906C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29000"/>
            <a:ext cx="12192000" cy="3429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460F38F-4817-BBDA-1A91-BC361E248B9A}"/>
              </a:ext>
            </a:extLst>
          </p:cNvPr>
          <p:cNvSpPr txBox="1"/>
          <p:nvPr/>
        </p:nvSpPr>
        <p:spPr>
          <a:xfrm>
            <a:off x="762000" y="1295400"/>
            <a:ext cx="114300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Understanding Versatility</a:t>
            </a:r>
            <a:r>
              <a:rPr lang="en-US" sz="2000" b="1" i="0" dirty="0">
                <a:solidFill>
                  <a:srgbClr val="374151"/>
                </a:solidFill>
                <a:effectLst/>
                <a:latin typeface="Söhne"/>
              </a:rPr>
              <a:t>:</a:t>
            </a:r>
            <a:r>
              <a:rPr lang="en-US" sz="2000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sz="2000" dirty="0"/>
              <a:t>Assessing how the voice assistant responds to diverse dialogue acts.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Varied Interactions</a:t>
            </a:r>
            <a:r>
              <a:rPr lang="en-US" sz="2000" b="1" i="0" dirty="0">
                <a:solidFill>
                  <a:srgbClr val="374151"/>
                </a:solidFill>
                <a:effectLst/>
                <a:latin typeface="Söhne"/>
              </a:rPr>
              <a:t>:</a:t>
            </a:r>
            <a:r>
              <a:rPr lang="en-US" sz="2000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sz="2000" dirty="0"/>
              <a:t>Examination of interactions involving commands and questions.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Preference for Commands:</a:t>
            </a:r>
            <a:r>
              <a:rPr lang="en-US" sz="2000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sz="2000" dirty="0"/>
              <a:t>Subjects generally preferred using commands for actions and information.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Inaccuracy Instances: </a:t>
            </a:r>
            <a:r>
              <a:rPr lang="en-US" sz="2000" dirty="0"/>
              <a:t>Some commands and questions yielded inaccurate responses</a:t>
            </a:r>
          </a:p>
          <a:p>
            <a:endParaRPr lang="en-IO" sz="2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E1D343-B94C-AE72-1B92-91AFDD1D38D9}"/>
              </a:ext>
            </a:extLst>
          </p:cNvPr>
          <p:cNvSpPr txBox="1"/>
          <p:nvPr/>
        </p:nvSpPr>
        <p:spPr>
          <a:xfrm>
            <a:off x="2667000" y="533400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400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Evaluating Dialogue Act Responses</a:t>
            </a:r>
            <a:endParaRPr lang="en-IO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25766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white microphone in a circle&#10;&#10;Description automatically generated">
            <a:extLst>
              <a:ext uri="{FF2B5EF4-FFF2-40B4-BE49-F238E27FC236}">
                <a16:creationId xmlns:a16="http://schemas.microsoft.com/office/drawing/2014/main" id="{2466C6C8-8ABA-9405-0E51-AAE5407F5A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E079BF2-2D99-A0E4-6185-2BF08B004416}"/>
              </a:ext>
            </a:extLst>
          </p:cNvPr>
          <p:cNvSpPr txBox="1"/>
          <p:nvPr/>
        </p:nvSpPr>
        <p:spPr>
          <a:xfrm>
            <a:off x="2590800" y="381000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7344DD-4D98-A764-675C-D154DF6AB3B0}"/>
              </a:ext>
            </a:extLst>
          </p:cNvPr>
          <p:cNvSpPr txBox="1"/>
          <p:nvPr/>
        </p:nvSpPr>
        <p:spPr>
          <a:xfrm>
            <a:off x="304800" y="1219200"/>
            <a:ext cx="10591800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>
                <a:solidFill>
                  <a:schemeClr val="bg1"/>
                </a:solidFill>
              </a:rPr>
              <a:t>Achieving the Vision</a:t>
            </a:r>
            <a:endParaRPr lang="en-US" sz="2000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chemeClr val="bg1"/>
                </a:solidFill>
              </a:rPr>
              <a:t>Successfully designed, implemented, and evaluated a voice assistant application</a:t>
            </a:r>
            <a:r>
              <a:rPr lang="en-US" b="0" i="0" dirty="0">
                <a:solidFill>
                  <a:schemeClr val="bg1"/>
                </a:solidFill>
                <a:effectLst/>
                <a:latin typeface="Söhne"/>
              </a:rPr>
              <a:t>.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de-DE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de-DE" dirty="0">
              <a:solidFill>
                <a:schemeClr val="bg1"/>
              </a:solidFill>
            </a:endParaRPr>
          </a:p>
          <a:p>
            <a:r>
              <a:rPr lang="de-DE" sz="2000" b="1" dirty="0">
                <a:solidFill>
                  <a:schemeClr val="bg1"/>
                </a:solidFill>
              </a:rPr>
              <a:t>Strengths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chemeClr val="bg1"/>
                </a:solidFill>
              </a:rPr>
              <a:t>Proficiency in understanding and executing commands or questions.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de-DE" sz="2000" dirty="0">
                <a:solidFill>
                  <a:schemeClr val="bg1"/>
                </a:solidFill>
              </a:rPr>
              <a:t>Integration with user-initiated interactions.</a:t>
            </a:r>
          </a:p>
          <a:p>
            <a:endParaRPr lang="de-DE" dirty="0">
              <a:solidFill>
                <a:schemeClr val="bg1"/>
              </a:solidFill>
              <a:latin typeface="Söhne"/>
            </a:endParaRPr>
          </a:p>
          <a:p>
            <a:r>
              <a:rPr lang="de-DE" sz="2000" b="1" dirty="0">
                <a:solidFill>
                  <a:schemeClr val="bg1"/>
                </a:solidFill>
              </a:rPr>
              <a:t>Areas for Improvement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de-DE" sz="2000" dirty="0">
                <a:solidFill>
                  <a:schemeClr val="bg1"/>
                </a:solidFill>
              </a:rPr>
              <a:t>Minor inaccuracies and misunderstandings.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chemeClr val="bg1"/>
                </a:solidFill>
              </a:rPr>
              <a:t>Enhancing natural language processing and context understanding.</a:t>
            </a:r>
            <a:endParaRPr lang="de-DE" sz="2000" dirty="0">
              <a:solidFill>
                <a:schemeClr val="bg1"/>
              </a:solidFill>
            </a:endParaRPr>
          </a:p>
          <a:p>
            <a:endParaRPr lang="en-IO" dirty="0">
              <a:solidFill>
                <a:schemeClr val="bg1"/>
              </a:solidFill>
            </a:endParaRPr>
          </a:p>
        </p:txBody>
      </p:sp>
      <p:sp>
        <p:nvSpPr>
          <p:cNvPr id="8" name="object 5">
            <a:extLst>
              <a:ext uri="{FF2B5EF4-FFF2-40B4-BE49-F238E27FC236}">
                <a16:creationId xmlns:a16="http://schemas.microsoft.com/office/drawing/2014/main" id="{F1BCE3F0-E747-1C10-0C13-F8B48F285CA4}"/>
              </a:ext>
            </a:extLst>
          </p:cNvPr>
          <p:cNvSpPr/>
          <p:nvPr/>
        </p:nvSpPr>
        <p:spPr>
          <a:xfrm>
            <a:off x="10876788" y="361835"/>
            <a:ext cx="949960" cy="733425"/>
          </a:xfrm>
          <a:custGeom>
            <a:avLst/>
            <a:gdLst/>
            <a:ahLst/>
            <a:cxnLst/>
            <a:rect l="l" t="t" r="r" b="b"/>
            <a:pathLst>
              <a:path w="949959" h="733425">
                <a:moveTo>
                  <a:pt x="234581" y="199745"/>
                </a:moveTo>
                <a:lnTo>
                  <a:pt x="227685" y="198932"/>
                </a:lnTo>
                <a:lnTo>
                  <a:pt x="226491" y="198932"/>
                </a:lnTo>
                <a:lnTo>
                  <a:pt x="215925" y="198932"/>
                </a:lnTo>
                <a:lnTo>
                  <a:pt x="214718" y="198932"/>
                </a:lnTo>
                <a:lnTo>
                  <a:pt x="208622" y="199339"/>
                </a:lnTo>
                <a:lnTo>
                  <a:pt x="158318" y="208991"/>
                </a:lnTo>
                <a:lnTo>
                  <a:pt x="120078" y="231457"/>
                </a:lnTo>
                <a:lnTo>
                  <a:pt x="93395" y="265760"/>
                </a:lnTo>
                <a:lnTo>
                  <a:pt x="77749" y="310896"/>
                </a:lnTo>
                <a:lnTo>
                  <a:pt x="72656" y="365823"/>
                </a:lnTo>
                <a:lnTo>
                  <a:pt x="72644" y="566051"/>
                </a:lnTo>
                <a:lnTo>
                  <a:pt x="69862" y="603719"/>
                </a:lnTo>
                <a:lnTo>
                  <a:pt x="59143" y="629818"/>
                </a:lnTo>
                <a:lnTo>
                  <a:pt x="37033" y="645185"/>
                </a:lnTo>
                <a:lnTo>
                  <a:pt x="0" y="650735"/>
                </a:lnTo>
                <a:lnTo>
                  <a:pt x="0" y="731723"/>
                </a:lnTo>
                <a:lnTo>
                  <a:pt x="7289" y="732942"/>
                </a:lnTo>
                <a:lnTo>
                  <a:pt x="8496" y="732942"/>
                </a:lnTo>
                <a:lnTo>
                  <a:pt x="19062" y="732942"/>
                </a:lnTo>
                <a:lnTo>
                  <a:pt x="20256" y="732942"/>
                </a:lnTo>
                <a:lnTo>
                  <a:pt x="26352" y="732523"/>
                </a:lnTo>
                <a:lnTo>
                  <a:pt x="76809" y="722452"/>
                </a:lnTo>
                <a:lnTo>
                  <a:pt x="115074" y="699706"/>
                </a:lnTo>
                <a:lnTo>
                  <a:pt x="141706" y="665353"/>
                </a:lnTo>
                <a:lnTo>
                  <a:pt x="157264" y="620433"/>
                </a:lnTo>
                <a:lnTo>
                  <a:pt x="162331" y="566051"/>
                </a:lnTo>
                <a:lnTo>
                  <a:pt x="162331" y="365823"/>
                </a:lnTo>
                <a:lnTo>
                  <a:pt x="164998" y="327977"/>
                </a:lnTo>
                <a:lnTo>
                  <a:pt x="175475" y="301917"/>
                </a:lnTo>
                <a:lnTo>
                  <a:pt x="197434" y="286639"/>
                </a:lnTo>
                <a:lnTo>
                  <a:pt x="234581" y="281152"/>
                </a:lnTo>
                <a:lnTo>
                  <a:pt x="234581" y="199745"/>
                </a:lnTo>
                <a:close/>
              </a:path>
              <a:path w="949959" h="733425">
                <a:moveTo>
                  <a:pt x="506539" y="199745"/>
                </a:moveTo>
                <a:lnTo>
                  <a:pt x="499237" y="198932"/>
                </a:lnTo>
                <a:lnTo>
                  <a:pt x="498043" y="198932"/>
                </a:lnTo>
                <a:lnTo>
                  <a:pt x="487464" y="198932"/>
                </a:lnTo>
                <a:lnTo>
                  <a:pt x="486270" y="198932"/>
                </a:lnTo>
                <a:lnTo>
                  <a:pt x="480187" y="199339"/>
                </a:lnTo>
                <a:lnTo>
                  <a:pt x="430034" y="209029"/>
                </a:lnTo>
                <a:lnTo>
                  <a:pt x="391807" y="231584"/>
                </a:lnTo>
                <a:lnTo>
                  <a:pt x="365061" y="265938"/>
                </a:lnTo>
                <a:lnTo>
                  <a:pt x="349338" y="311048"/>
                </a:lnTo>
                <a:lnTo>
                  <a:pt x="344208" y="365823"/>
                </a:lnTo>
                <a:lnTo>
                  <a:pt x="344208" y="598017"/>
                </a:lnTo>
                <a:lnTo>
                  <a:pt x="345389" y="598017"/>
                </a:lnTo>
                <a:lnTo>
                  <a:pt x="432676" y="598017"/>
                </a:lnTo>
                <a:lnTo>
                  <a:pt x="433882" y="598017"/>
                </a:lnTo>
                <a:lnTo>
                  <a:pt x="433882" y="365823"/>
                </a:lnTo>
                <a:lnTo>
                  <a:pt x="436676" y="328155"/>
                </a:lnTo>
                <a:lnTo>
                  <a:pt x="447382" y="302069"/>
                </a:lnTo>
                <a:lnTo>
                  <a:pt x="469506" y="286689"/>
                </a:lnTo>
                <a:lnTo>
                  <a:pt x="506539" y="281152"/>
                </a:lnTo>
                <a:lnTo>
                  <a:pt x="506539" y="199745"/>
                </a:lnTo>
                <a:close/>
              </a:path>
              <a:path w="949959" h="733425">
                <a:moveTo>
                  <a:pt x="709637" y="0"/>
                </a:moveTo>
                <a:lnTo>
                  <a:pt x="708431" y="0"/>
                </a:lnTo>
                <a:lnTo>
                  <a:pt x="621144" y="0"/>
                </a:lnTo>
                <a:lnTo>
                  <a:pt x="619937" y="0"/>
                </a:lnTo>
                <a:lnTo>
                  <a:pt x="619937" y="598017"/>
                </a:lnTo>
                <a:lnTo>
                  <a:pt x="621144" y="598017"/>
                </a:lnTo>
                <a:lnTo>
                  <a:pt x="708431" y="598017"/>
                </a:lnTo>
                <a:lnTo>
                  <a:pt x="709637" y="598017"/>
                </a:lnTo>
                <a:lnTo>
                  <a:pt x="709637" y="0"/>
                </a:lnTo>
                <a:close/>
              </a:path>
              <a:path w="949959" h="733425">
                <a:moveTo>
                  <a:pt x="949921" y="353301"/>
                </a:moveTo>
                <a:lnTo>
                  <a:pt x="943889" y="302615"/>
                </a:lnTo>
                <a:lnTo>
                  <a:pt x="926325" y="260019"/>
                </a:lnTo>
                <a:lnTo>
                  <a:pt x="898118" y="227076"/>
                </a:lnTo>
                <a:lnTo>
                  <a:pt x="860094" y="205384"/>
                </a:lnTo>
                <a:lnTo>
                  <a:pt x="813130" y="196507"/>
                </a:lnTo>
                <a:lnTo>
                  <a:pt x="799960" y="196202"/>
                </a:lnTo>
                <a:lnTo>
                  <a:pt x="799325" y="196227"/>
                </a:lnTo>
                <a:lnTo>
                  <a:pt x="798753" y="196202"/>
                </a:lnTo>
                <a:lnTo>
                  <a:pt x="784440" y="196507"/>
                </a:lnTo>
                <a:lnTo>
                  <a:pt x="769353" y="197408"/>
                </a:lnTo>
                <a:lnTo>
                  <a:pt x="753897" y="198932"/>
                </a:lnTo>
                <a:lnTo>
                  <a:pt x="753897" y="280746"/>
                </a:lnTo>
                <a:lnTo>
                  <a:pt x="803389" y="283654"/>
                </a:lnTo>
                <a:lnTo>
                  <a:pt x="836295" y="295452"/>
                </a:lnTo>
                <a:lnTo>
                  <a:pt x="854583" y="320763"/>
                </a:lnTo>
                <a:lnTo>
                  <a:pt x="860247" y="364210"/>
                </a:lnTo>
                <a:lnTo>
                  <a:pt x="860247" y="598017"/>
                </a:lnTo>
                <a:lnTo>
                  <a:pt x="861428" y="598017"/>
                </a:lnTo>
                <a:lnTo>
                  <a:pt x="948715" y="598017"/>
                </a:lnTo>
                <a:lnTo>
                  <a:pt x="949921" y="598017"/>
                </a:lnTo>
                <a:lnTo>
                  <a:pt x="949921" y="35330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098041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BF97747-0650-0468-5293-D5DD1F870B93}"/>
              </a:ext>
            </a:extLst>
          </p:cNvPr>
          <p:cNvSpPr txBox="1"/>
          <p:nvPr/>
        </p:nvSpPr>
        <p:spPr>
          <a:xfrm>
            <a:off x="1981200" y="609600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2400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Future Scope</a:t>
            </a:r>
            <a:endParaRPr lang="de-DE" sz="2400" b="1" i="0" dirty="0">
              <a:solidFill>
                <a:srgbClr val="37415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FE138C-48C0-D300-836A-6371EB8998E6}"/>
              </a:ext>
            </a:extLst>
          </p:cNvPr>
          <p:cNvSpPr txBox="1"/>
          <p:nvPr/>
        </p:nvSpPr>
        <p:spPr>
          <a:xfrm>
            <a:off x="609600" y="1524000"/>
            <a:ext cx="107442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/>
              <a:t>Personalization based on the history of user inputs.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/>
              <a:t>Multilingual support for global accessibility.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/>
              <a:t>Integration with IoT devices and third-party services like booking movie tickets, ordering foods.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/>
              <a:t>Emotion and sentiment analysis based on speech patterns.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/>
              <a:t>Strengthened security and privacy measures.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/>
              <a:t>Email and communication integration</a:t>
            </a:r>
            <a:r>
              <a:rPr lang="en-US" sz="2000" b="0" i="0" dirty="0">
                <a:solidFill>
                  <a:srgbClr val="374151"/>
                </a:solidFill>
                <a:effectLst/>
              </a:rPr>
              <a:t>.</a:t>
            </a:r>
          </a:p>
          <a:p>
            <a:endParaRPr lang="en-IO" dirty="0"/>
          </a:p>
        </p:txBody>
      </p:sp>
    </p:spTree>
    <p:extLst>
      <p:ext uri="{BB962C8B-B14F-4D97-AF65-F5344CB8AC3E}">
        <p14:creationId xmlns:p14="http://schemas.microsoft.com/office/powerpoint/2010/main" val="27497593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F4707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19200" y="2971800"/>
            <a:ext cx="8630285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pc="-225" dirty="0"/>
              <a:t>Thank</a:t>
            </a:r>
            <a:r>
              <a:rPr spc="-275" dirty="0"/>
              <a:t> </a:t>
            </a:r>
            <a:r>
              <a:rPr spc="-220" dirty="0"/>
              <a:t>you</a:t>
            </a:r>
            <a:r>
              <a:rPr spc="-285" dirty="0"/>
              <a:t> </a:t>
            </a:r>
            <a:r>
              <a:rPr spc="-360" dirty="0"/>
              <a:t>f</a:t>
            </a:r>
            <a:r>
              <a:rPr spc="-275" dirty="0"/>
              <a:t>or</a:t>
            </a:r>
            <a:r>
              <a:rPr spc="-285" dirty="0"/>
              <a:t> </a:t>
            </a:r>
            <a:r>
              <a:rPr spc="-265" dirty="0"/>
              <a:t>your</a:t>
            </a:r>
            <a:r>
              <a:rPr spc="-285" dirty="0"/>
              <a:t> </a:t>
            </a:r>
            <a:r>
              <a:rPr spc="-254" dirty="0"/>
              <a:t>at</a:t>
            </a:r>
            <a:r>
              <a:rPr spc="-245" dirty="0"/>
              <a:t>t</a:t>
            </a:r>
            <a:r>
              <a:rPr spc="-260" dirty="0"/>
              <a:t>ention </a:t>
            </a:r>
            <a:endParaRPr spc="-55" dirty="0"/>
          </a:p>
        </p:txBody>
      </p:sp>
      <p:sp>
        <p:nvSpPr>
          <p:cNvPr id="4" name="object 4"/>
          <p:cNvSpPr/>
          <p:nvPr/>
        </p:nvSpPr>
        <p:spPr>
          <a:xfrm>
            <a:off x="8211311" y="2802895"/>
            <a:ext cx="3980815" cy="4055110"/>
          </a:xfrm>
          <a:custGeom>
            <a:avLst/>
            <a:gdLst/>
            <a:ahLst/>
            <a:cxnLst/>
            <a:rect l="l" t="t" r="r" b="b"/>
            <a:pathLst>
              <a:path w="3980815" h="4055109">
                <a:moveTo>
                  <a:pt x="3980687" y="0"/>
                </a:moveTo>
                <a:lnTo>
                  <a:pt x="3920362" y="2391"/>
                </a:lnTo>
                <a:lnTo>
                  <a:pt x="3775202" y="11097"/>
                </a:lnTo>
                <a:lnTo>
                  <a:pt x="3666400" y="19609"/>
                </a:lnTo>
                <a:lnTo>
                  <a:pt x="3559281" y="29968"/>
                </a:lnTo>
                <a:lnTo>
                  <a:pt x="3453841" y="42163"/>
                </a:lnTo>
                <a:lnTo>
                  <a:pt x="3350074" y="56186"/>
                </a:lnTo>
                <a:lnTo>
                  <a:pt x="3298818" y="63880"/>
                </a:lnTo>
                <a:lnTo>
                  <a:pt x="3247977" y="72027"/>
                </a:lnTo>
                <a:lnTo>
                  <a:pt x="3197553" y="80627"/>
                </a:lnTo>
                <a:lnTo>
                  <a:pt x="3147545" y="89678"/>
                </a:lnTo>
                <a:lnTo>
                  <a:pt x="3097952" y="99179"/>
                </a:lnTo>
                <a:lnTo>
                  <a:pt x="3048773" y="109128"/>
                </a:lnTo>
                <a:lnTo>
                  <a:pt x="3000007" y="119526"/>
                </a:lnTo>
                <a:lnTo>
                  <a:pt x="2951655" y="130370"/>
                </a:lnTo>
                <a:lnTo>
                  <a:pt x="2903716" y="141659"/>
                </a:lnTo>
                <a:lnTo>
                  <a:pt x="2856189" y="153393"/>
                </a:lnTo>
                <a:lnTo>
                  <a:pt x="2809073" y="165569"/>
                </a:lnTo>
                <a:lnTo>
                  <a:pt x="2762368" y="178188"/>
                </a:lnTo>
                <a:lnTo>
                  <a:pt x="2716074" y="191248"/>
                </a:lnTo>
                <a:lnTo>
                  <a:pt x="2670189" y="204747"/>
                </a:lnTo>
                <a:lnTo>
                  <a:pt x="2624713" y="218685"/>
                </a:lnTo>
                <a:lnTo>
                  <a:pt x="2579646" y="233060"/>
                </a:lnTo>
                <a:lnTo>
                  <a:pt x="2534987" y="247872"/>
                </a:lnTo>
                <a:lnTo>
                  <a:pt x="2490735" y="263119"/>
                </a:lnTo>
                <a:lnTo>
                  <a:pt x="2446890" y="278799"/>
                </a:lnTo>
                <a:lnTo>
                  <a:pt x="2403452" y="294913"/>
                </a:lnTo>
                <a:lnTo>
                  <a:pt x="2360419" y="311458"/>
                </a:lnTo>
                <a:lnTo>
                  <a:pt x="2317791" y="328433"/>
                </a:lnTo>
                <a:lnTo>
                  <a:pt x="2275568" y="345838"/>
                </a:lnTo>
                <a:lnTo>
                  <a:pt x="2233748" y="363672"/>
                </a:lnTo>
                <a:lnTo>
                  <a:pt x="2192332" y="381932"/>
                </a:lnTo>
                <a:lnTo>
                  <a:pt x="2151319" y="400618"/>
                </a:lnTo>
                <a:lnTo>
                  <a:pt x="2110708" y="419729"/>
                </a:lnTo>
                <a:lnTo>
                  <a:pt x="2070498" y="439264"/>
                </a:lnTo>
                <a:lnTo>
                  <a:pt x="2030689" y="459221"/>
                </a:lnTo>
                <a:lnTo>
                  <a:pt x="1991281" y="479600"/>
                </a:lnTo>
                <a:lnTo>
                  <a:pt x="1952273" y="500398"/>
                </a:lnTo>
                <a:lnTo>
                  <a:pt x="1913664" y="521616"/>
                </a:lnTo>
                <a:lnTo>
                  <a:pt x="1875453" y="543252"/>
                </a:lnTo>
                <a:lnTo>
                  <a:pt x="1837641" y="565304"/>
                </a:lnTo>
                <a:lnTo>
                  <a:pt x="1800226" y="587772"/>
                </a:lnTo>
                <a:lnTo>
                  <a:pt x="1763208" y="610655"/>
                </a:lnTo>
                <a:lnTo>
                  <a:pt x="1726587" y="633951"/>
                </a:lnTo>
                <a:lnTo>
                  <a:pt x="1690361" y="657659"/>
                </a:lnTo>
                <a:lnTo>
                  <a:pt x="1654531" y="681778"/>
                </a:lnTo>
                <a:lnTo>
                  <a:pt x="1619095" y="706307"/>
                </a:lnTo>
                <a:lnTo>
                  <a:pt x="1584053" y="731245"/>
                </a:lnTo>
                <a:lnTo>
                  <a:pt x="1549404" y="756590"/>
                </a:lnTo>
                <a:lnTo>
                  <a:pt x="1515148" y="782342"/>
                </a:lnTo>
                <a:lnTo>
                  <a:pt x="1481285" y="808499"/>
                </a:lnTo>
                <a:lnTo>
                  <a:pt x="1447813" y="835060"/>
                </a:lnTo>
                <a:lnTo>
                  <a:pt x="1414733" y="862024"/>
                </a:lnTo>
                <a:lnTo>
                  <a:pt x="1382042" y="889390"/>
                </a:lnTo>
                <a:lnTo>
                  <a:pt x="1349742" y="917157"/>
                </a:lnTo>
                <a:lnTo>
                  <a:pt x="1317831" y="945323"/>
                </a:lnTo>
                <a:lnTo>
                  <a:pt x="1286309" y="973888"/>
                </a:lnTo>
                <a:lnTo>
                  <a:pt x="1255176" y="1002850"/>
                </a:lnTo>
                <a:lnTo>
                  <a:pt x="1224429" y="1032208"/>
                </a:lnTo>
                <a:lnTo>
                  <a:pt x="1194070" y="1061962"/>
                </a:lnTo>
                <a:lnTo>
                  <a:pt x="1164097" y="1092109"/>
                </a:lnTo>
                <a:lnTo>
                  <a:pt x="1134510" y="1122648"/>
                </a:lnTo>
                <a:lnTo>
                  <a:pt x="1105309" y="1153580"/>
                </a:lnTo>
                <a:lnTo>
                  <a:pt x="1076492" y="1184901"/>
                </a:lnTo>
                <a:lnTo>
                  <a:pt x="1048059" y="1216612"/>
                </a:lnTo>
                <a:lnTo>
                  <a:pt x="1020010" y="1248711"/>
                </a:lnTo>
                <a:lnTo>
                  <a:pt x="992343" y="1281197"/>
                </a:lnTo>
                <a:lnTo>
                  <a:pt x="965059" y="1314069"/>
                </a:lnTo>
                <a:lnTo>
                  <a:pt x="938157" y="1347325"/>
                </a:lnTo>
                <a:lnTo>
                  <a:pt x="911636" y="1380965"/>
                </a:lnTo>
                <a:lnTo>
                  <a:pt x="885496" y="1414987"/>
                </a:lnTo>
                <a:lnTo>
                  <a:pt x="859735" y="1449391"/>
                </a:lnTo>
                <a:lnTo>
                  <a:pt x="834354" y="1484174"/>
                </a:lnTo>
                <a:lnTo>
                  <a:pt x="809352" y="1519337"/>
                </a:lnTo>
                <a:lnTo>
                  <a:pt x="784728" y="1554877"/>
                </a:lnTo>
                <a:lnTo>
                  <a:pt x="760482" y="1590794"/>
                </a:lnTo>
                <a:lnTo>
                  <a:pt x="736614" y="1627086"/>
                </a:lnTo>
                <a:lnTo>
                  <a:pt x="713121" y="1663753"/>
                </a:lnTo>
                <a:lnTo>
                  <a:pt x="690005" y="1700793"/>
                </a:lnTo>
                <a:lnTo>
                  <a:pt x="667264" y="1738205"/>
                </a:lnTo>
                <a:lnTo>
                  <a:pt x="644897" y="1775988"/>
                </a:lnTo>
                <a:lnTo>
                  <a:pt x="622905" y="1814141"/>
                </a:lnTo>
                <a:lnTo>
                  <a:pt x="601287" y="1852662"/>
                </a:lnTo>
                <a:lnTo>
                  <a:pt x="580042" y="1891551"/>
                </a:lnTo>
                <a:lnTo>
                  <a:pt x="559169" y="1930806"/>
                </a:lnTo>
                <a:lnTo>
                  <a:pt x="538668" y="1970426"/>
                </a:lnTo>
                <a:lnTo>
                  <a:pt x="518538" y="2010410"/>
                </a:lnTo>
                <a:lnTo>
                  <a:pt x="498779" y="2050757"/>
                </a:lnTo>
                <a:lnTo>
                  <a:pt x="479390" y="2091466"/>
                </a:lnTo>
                <a:lnTo>
                  <a:pt x="460371" y="2132536"/>
                </a:lnTo>
                <a:lnTo>
                  <a:pt x="441720" y="2173964"/>
                </a:lnTo>
                <a:lnTo>
                  <a:pt x="423438" y="2215752"/>
                </a:lnTo>
                <a:lnTo>
                  <a:pt x="405524" y="2257896"/>
                </a:lnTo>
                <a:lnTo>
                  <a:pt x="387977" y="2300396"/>
                </a:lnTo>
                <a:lnTo>
                  <a:pt x="370797" y="2343251"/>
                </a:lnTo>
                <a:lnTo>
                  <a:pt x="353983" y="2386460"/>
                </a:lnTo>
                <a:lnTo>
                  <a:pt x="337534" y="2430022"/>
                </a:lnTo>
                <a:lnTo>
                  <a:pt x="321450" y="2473935"/>
                </a:lnTo>
                <a:lnTo>
                  <a:pt x="305731" y="2518198"/>
                </a:lnTo>
                <a:lnTo>
                  <a:pt x="290375" y="2562810"/>
                </a:lnTo>
                <a:lnTo>
                  <a:pt x="275382" y="2607770"/>
                </a:lnTo>
                <a:lnTo>
                  <a:pt x="260752" y="2653077"/>
                </a:lnTo>
                <a:lnTo>
                  <a:pt x="246484" y="2698730"/>
                </a:lnTo>
                <a:lnTo>
                  <a:pt x="232577" y="2744727"/>
                </a:lnTo>
                <a:lnTo>
                  <a:pt x="219031" y="2791068"/>
                </a:lnTo>
                <a:lnTo>
                  <a:pt x="205845" y="2837751"/>
                </a:lnTo>
                <a:lnTo>
                  <a:pt x="193019" y="2884775"/>
                </a:lnTo>
                <a:lnTo>
                  <a:pt x="180552" y="2932139"/>
                </a:lnTo>
                <a:lnTo>
                  <a:pt x="168444" y="2979841"/>
                </a:lnTo>
                <a:lnTo>
                  <a:pt x="156693" y="3027882"/>
                </a:lnTo>
                <a:lnTo>
                  <a:pt x="145300" y="3076259"/>
                </a:lnTo>
                <a:lnTo>
                  <a:pt x="134263" y="3124971"/>
                </a:lnTo>
                <a:lnTo>
                  <a:pt x="123583" y="3174017"/>
                </a:lnTo>
                <a:lnTo>
                  <a:pt x="113258" y="3223397"/>
                </a:lnTo>
                <a:lnTo>
                  <a:pt x="103288" y="3273108"/>
                </a:lnTo>
                <a:lnTo>
                  <a:pt x="93673" y="3323151"/>
                </a:lnTo>
                <a:lnTo>
                  <a:pt x="84411" y="3373523"/>
                </a:lnTo>
                <a:lnTo>
                  <a:pt x="75503" y="3424223"/>
                </a:lnTo>
                <a:lnTo>
                  <a:pt x="66947" y="3475251"/>
                </a:lnTo>
                <a:lnTo>
                  <a:pt x="58744" y="3526604"/>
                </a:lnTo>
                <a:lnTo>
                  <a:pt x="50892" y="3578283"/>
                </a:lnTo>
                <a:lnTo>
                  <a:pt x="43390" y="3630286"/>
                </a:lnTo>
                <a:lnTo>
                  <a:pt x="36239" y="3682612"/>
                </a:lnTo>
                <a:lnTo>
                  <a:pt x="29438" y="3735259"/>
                </a:lnTo>
                <a:lnTo>
                  <a:pt x="22986" y="3788227"/>
                </a:lnTo>
                <a:lnTo>
                  <a:pt x="0" y="4055102"/>
                </a:lnTo>
                <a:lnTo>
                  <a:pt x="2508377" y="4055102"/>
                </a:lnTo>
                <a:lnTo>
                  <a:pt x="2529712" y="3871158"/>
                </a:lnTo>
                <a:lnTo>
                  <a:pt x="2537960" y="3815999"/>
                </a:lnTo>
                <a:lnTo>
                  <a:pt x="2546899" y="3761947"/>
                </a:lnTo>
                <a:lnTo>
                  <a:pt x="2556549" y="3708995"/>
                </a:lnTo>
                <a:lnTo>
                  <a:pt x="2566929" y="3657139"/>
                </a:lnTo>
                <a:lnTo>
                  <a:pt x="2578059" y="3606374"/>
                </a:lnTo>
                <a:lnTo>
                  <a:pt x="2589957" y="3556694"/>
                </a:lnTo>
                <a:lnTo>
                  <a:pt x="2602644" y="3508094"/>
                </a:lnTo>
                <a:lnTo>
                  <a:pt x="2616138" y="3460570"/>
                </a:lnTo>
                <a:lnTo>
                  <a:pt x="2630459" y="3414115"/>
                </a:lnTo>
                <a:lnTo>
                  <a:pt x="2645626" y="3368725"/>
                </a:lnTo>
                <a:lnTo>
                  <a:pt x="2661657" y="3324394"/>
                </a:lnTo>
                <a:lnTo>
                  <a:pt x="2678574" y="3281118"/>
                </a:lnTo>
                <a:lnTo>
                  <a:pt x="2696394" y="3238891"/>
                </a:lnTo>
                <a:lnTo>
                  <a:pt x="2715137" y="3197708"/>
                </a:lnTo>
                <a:lnTo>
                  <a:pt x="2734822" y="3157564"/>
                </a:lnTo>
                <a:lnTo>
                  <a:pt x="2755469" y="3118454"/>
                </a:lnTo>
                <a:lnTo>
                  <a:pt x="2777097" y="3080372"/>
                </a:lnTo>
                <a:lnTo>
                  <a:pt x="2799725" y="3043314"/>
                </a:lnTo>
                <a:lnTo>
                  <a:pt x="2823372" y="3007274"/>
                </a:lnTo>
                <a:lnTo>
                  <a:pt x="2848058" y="2972247"/>
                </a:lnTo>
                <a:lnTo>
                  <a:pt x="2873801" y="2938228"/>
                </a:lnTo>
                <a:lnTo>
                  <a:pt x="2900622" y="2905211"/>
                </a:lnTo>
                <a:lnTo>
                  <a:pt x="2928540" y="2873193"/>
                </a:lnTo>
                <a:lnTo>
                  <a:pt x="2957573" y="2842166"/>
                </a:lnTo>
                <a:lnTo>
                  <a:pt x="2987742" y="2812127"/>
                </a:lnTo>
                <a:lnTo>
                  <a:pt x="3019064" y="2783070"/>
                </a:lnTo>
                <a:lnTo>
                  <a:pt x="3051560" y="2754990"/>
                </a:lnTo>
                <a:lnTo>
                  <a:pt x="3085250" y="2727881"/>
                </a:lnTo>
                <a:lnTo>
                  <a:pt x="3120151" y="2701739"/>
                </a:lnTo>
                <a:lnTo>
                  <a:pt x="3156283" y="2676559"/>
                </a:lnTo>
                <a:lnTo>
                  <a:pt x="3193667" y="2652335"/>
                </a:lnTo>
                <a:lnTo>
                  <a:pt x="3232320" y="2629061"/>
                </a:lnTo>
                <a:lnTo>
                  <a:pt x="3272262" y="2606734"/>
                </a:lnTo>
                <a:lnTo>
                  <a:pt x="3313513" y="2585348"/>
                </a:lnTo>
                <a:lnTo>
                  <a:pt x="3356092" y="2564897"/>
                </a:lnTo>
                <a:lnTo>
                  <a:pt x="3400018" y="2545376"/>
                </a:lnTo>
                <a:lnTo>
                  <a:pt x="3445310" y="2526781"/>
                </a:lnTo>
                <a:lnTo>
                  <a:pt x="3491988" y="2509106"/>
                </a:lnTo>
                <a:lnTo>
                  <a:pt x="3540071" y="2492346"/>
                </a:lnTo>
                <a:lnTo>
                  <a:pt x="3589577" y="2476495"/>
                </a:lnTo>
                <a:lnTo>
                  <a:pt x="3640528" y="2461549"/>
                </a:lnTo>
                <a:lnTo>
                  <a:pt x="3692941" y="2447503"/>
                </a:lnTo>
                <a:lnTo>
                  <a:pt x="3746835" y="2434351"/>
                </a:lnTo>
                <a:lnTo>
                  <a:pt x="3802232" y="2422088"/>
                </a:lnTo>
                <a:lnTo>
                  <a:pt x="3859148" y="2410708"/>
                </a:lnTo>
                <a:lnTo>
                  <a:pt x="3980687" y="2390275"/>
                </a:lnTo>
                <a:lnTo>
                  <a:pt x="3980687" y="0"/>
                </a:lnTo>
                <a:close/>
              </a:path>
            </a:pathLst>
          </a:custGeom>
          <a:solidFill>
            <a:srgbClr val="EDECEB">
              <a:alpha val="19999"/>
            </a:srgb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/>
          <p:nvPr/>
        </p:nvSpPr>
        <p:spPr>
          <a:xfrm>
            <a:off x="10876788" y="361835"/>
            <a:ext cx="949960" cy="733425"/>
          </a:xfrm>
          <a:custGeom>
            <a:avLst/>
            <a:gdLst/>
            <a:ahLst/>
            <a:cxnLst/>
            <a:rect l="l" t="t" r="r" b="b"/>
            <a:pathLst>
              <a:path w="949959" h="733425">
                <a:moveTo>
                  <a:pt x="234581" y="199745"/>
                </a:moveTo>
                <a:lnTo>
                  <a:pt x="227685" y="198932"/>
                </a:lnTo>
                <a:lnTo>
                  <a:pt x="226491" y="198932"/>
                </a:lnTo>
                <a:lnTo>
                  <a:pt x="215925" y="198932"/>
                </a:lnTo>
                <a:lnTo>
                  <a:pt x="214718" y="198932"/>
                </a:lnTo>
                <a:lnTo>
                  <a:pt x="208622" y="199339"/>
                </a:lnTo>
                <a:lnTo>
                  <a:pt x="158318" y="208991"/>
                </a:lnTo>
                <a:lnTo>
                  <a:pt x="120078" y="231457"/>
                </a:lnTo>
                <a:lnTo>
                  <a:pt x="93395" y="265760"/>
                </a:lnTo>
                <a:lnTo>
                  <a:pt x="77749" y="310896"/>
                </a:lnTo>
                <a:lnTo>
                  <a:pt x="72656" y="365823"/>
                </a:lnTo>
                <a:lnTo>
                  <a:pt x="72644" y="566051"/>
                </a:lnTo>
                <a:lnTo>
                  <a:pt x="69862" y="603719"/>
                </a:lnTo>
                <a:lnTo>
                  <a:pt x="59143" y="629818"/>
                </a:lnTo>
                <a:lnTo>
                  <a:pt x="37033" y="645185"/>
                </a:lnTo>
                <a:lnTo>
                  <a:pt x="0" y="650735"/>
                </a:lnTo>
                <a:lnTo>
                  <a:pt x="0" y="731723"/>
                </a:lnTo>
                <a:lnTo>
                  <a:pt x="7289" y="732942"/>
                </a:lnTo>
                <a:lnTo>
                  <a:pt x="8496" y="732942"/>
                </a:lnTo>
                <a:lnTo>
                  <a:pt x="19062" y="732942"/>
                </a:lnTo>
                <a:lnTo>
                  <a:pt x="20256" y="732942"/>
                </a:lnTo>
                <a:lnTo>
                  <a:pt x="26352" y="732523"/>
                </a:lnTo>
                <a:lnTo>
                  <a:pt x="76809" y="722452"/>
                </a:lnTo>
                <a:lnTo>
                  <a:pt x="115074" y="699706"/>
                </a:lnTo>
                <a:lnTo>
                  <a:pt x="141706" y="665353"/>
                </a:lnTo>
                <a:lnTo>
                  <a:pt x="157264" y="620433"/>
                </a:lnTo>
                <a:lnTo>
                  <a:pt x="162331" y="566051"/>
                </a:lnTo>
                <a:lnTo>
                  <a:pt x="162331" y="365823"/>
                </a:lnTo>
                <a:lnTo>
                  <a:pt x="164998" y="327977"/>
                </a:lnTo>
                <a:lnTo>
                  <a:pt x="175475" y="301917"/>
                </a:lnTo>
                <a:lnTo>
                  <a:pt x="197434" y="286639"/>
                </a:lnTo>
                <a:lnTo>
                  <a:pt x="234581" y="281152"/>
                </a:lnTo>
                <a:lnTo>
                  <a:pt x="234581" y="199745"/>
                </a:lnTo>
                <a:close/>
              </a:path>
              <a:path w="949959" h="733425">
                <a:moveTo>
                  <a:pt x="506539" y="199745"/>
                </a:moveTo>
                <a:lnTo>
                  <a:pt x="499237" y="198932"/>
                </a:lnTo>
                <a:lnTo>
                  <a:pt x="498043" y="198932"/>
                </a:lnTo>
                <a:lnTo>
                  <a:pt x="487464" y="198932"/>
                </a:lnTo>
                <a:lnTo>
                  <a:pt x="486270" y="198932"/>
                </a:lnTo>
                <a:lnTo>
                  <a:pt x="480187" y="199339"/>
                </a:lnTo>
                <a:lnTo>
                  <a:pt x="430034" y="209029"/>
                </a:lnTo>
                <a:lnTo>
                  <a:pt x="391807" y="231584"/>
                </a:lnTo>
                <a:lnTo>
                  <a:pt x="365061" y="265938"/>
                </a:lnTo>
                <a:lnTo>
                  <a:pt x="349338" y="311048"/>
                </a:lnTo>
                <a:lnTo>
                  <a:pt x="344208" y="365823"/>
                </a:lnTo>
                <a:lnTo>
                  <a:pt x="344208" y="598017"/>
                </a:lnTo>
                <a:lnTo>
                  <a:pt x="345389" y="598017"/>
                </a:lnTo>
                <a:lnTo>
                  <a:pt x="432676" y="598017"/>
                </a:lnTo>
                <a:lnTo>
                  <a:pt x="433882" y="598017"/>
                </a:lnTo>
                <a:lnTo>
                  <a:pt x="433882" y="365823"/>
                </a:lnTo>
                <a:lnTo>
                  <a:pt x="436676" y="328155"/>
                </a:lnTo>
                <a:lnTo>
                  <a:pt x="447382" y="302069"/>
                </a:lnTo>
                <a:lnTo>
                  <a:pt x="469506" y="286689"/>
                </a:lnTo>
                <a:lnTo>
                  <a:pt x="506539" y="281152"/>
                </a:lnTo>
                <a:lnTo>
                  <a:pt x="506539" y="199745"/>
                </a:lnTo>
                <a:close/>
              </a:path>
              <a:path w="949959" h="733425">
                <a:moveTo>
                  <a:pt x="709637" y="0"/>
                </a:moveTo>
                <a:lnTo>
                  <a:pt x="708431" y="0"/>
                </a:lnTo>
                <a:lnTo>
                  <a:pt x="621144" y="0"/>
                </a:lnTo>
                <a:lnTo>
                  <a:pt x="619937" y="0"/>
                </a:lnTo>
                <a:lnTo>
                  <a:pt x="619937" y="598017"/>
                </a:lnTo>
                <a:lnTo>
                  <a:pt x="621144" y="598017"/>
                </a:lnTo>
                <a:lnTo>
                  <a:pt x="708431" y="598017"/>
                </a:lnTo>
                <a:lnTo>
                  <a:pt x="709637" y="598017"/>
                </a:lnTo>
                <a:lnTo>
                  <a:pt x="709637" y="0"/>
                </a:lnTo>
                <a:close/>
              </a:path>
              <a:path w="949959" h="733425">
                <a:moveTo>
                  <a:pt x="949921" y="353301"/>
                </a:moveTo>
                <a:lnTo>
                  <a:pt x="943889" y="302615"/>
                </a:lnTo>
                <a:lnTo>
                  <a:pt x="926325" y="260019"/>
                </a:lnTo>
                <a:lnTo>
                  <a:pt x="898118" y="227076"/>
                </a:lnTo>
                <a:lnTo>
                  <a:pt x="860094" y="205384"/>
                </a:lnTo>
                <a:lnTo>
                  <a:pt x="813130" y="196507"/>
                </a:lnTo>
                <a:lnTo>
                  <a:pt x="799960" y="196202"/>
                </a:lnTo>
                <a:lnTo>
                  <a:pt x="799325" y="196227"/>
                </a:lnTo>
                <a:lnTo>
                  <a:pt x="798753" y="196202"/>
                </a:lnTo>
                <a:lnTo>
                  <a:pt x="784440" y="196507"/>
                </a:lnTo>
                <a:lnTo>
                  <a:pt x="769353" y="197408"/>
                </a:lnTo>
                <a:lnTo>
                  <a:pt x="753897" y="198932"/>
                </a:lnTo>
                <a:lnTo>
                  <a:pt x="753897" y="280746"/>
                </a:lnTo>
                <a:lnTo>
                  <a:pt x="803389" y="283654"/>
                </a:lnTo>
                <a:lnTo>
                  <a:pt x="836295" y="295452"/>
                </a:lnTo>
                <a:lnTo>
                  <a:pt x="854583" y="320763"/>
                </a:lnTo>
                <a:lnTo>
                  <a:pt x="860247" y="364210"/>
                </a:lnTo>
                <a:lnTo>
                  <a:pt x="860247" y="598017"/>
                </a:lnTo>
                <a:lnTo>
                  <a:pt x="861428" y="598017"/>
                </a:lnTo>
                <a:lnTo>
                  <a:pt x="948715" y="598017"/>
                </a:lnTo>
                <a:lnTo>
                  <a:pt x="949921" y="598017"/>
                </a:lnTo>
                <a:lnTo>
                  <a:pt x="949921" y="35330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47268" y="704164"/>
            <a:ext cx="1407795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kern="1200" dirty="0">
                <a:solidFill>
                  <a:schemeClr val="tx1"/>
                </a:solidFill>
                <a:latin typeface="Söhne"/>
                <a:ea typeface="+mn-ea"/>
                <a:cs typeface="+mn-cs"/>
              </a:rPr>
              <a:t>Agenda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8B6A39D-6138-FE1B-DCDE-321E02770AC2}"/>
              </a:ext>
            </a:extLst>
          </p:cNvPr>
          <p:cNvSpPr txBox="1"/>
          <p:nvPr/>
        </p:nvSpPr>
        <p:spPr>
          <a:xfrm>
            <a:off x="347268" y="1524000"/>
            <a:ext cx="9220200" cy="49891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de-DE" sz="2000" b="1" i="0" dirty="0">
                <a:effectLst/>
                <a:latin typeface="Söhne"/>
              </a:rPr>
              <a:t>Voice Assistant Application Overview</a:t>
            </a:r>
            <a:endParaRPr lang="de-DE" sz="2000" b="1" dirty="0">
              <a:latin typeface="Söhne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de-DE" sz="2000" b="1" i="0" dirty="0">
                <a:effectLst/>
                <a:latin typeface="Söhne"/>
              </a:rPr>
              <a:t>Design Phase</a:t>
            </a:r>
            <a:endParaRPr lang="de-DE" sz="2000" b="1" dirty="0">
              <a:solidFill>
                <a:srgbClr val="374151"/>
              </a:solidFill>
              <a:latin typeface="Söhne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de-DE" sz="2000" b="1" dirty="0">
                <a:latin typeface="Söhne"/>
              </a:rPr>
              <a:t>Dialogue acts and dialogue domain key words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de-DE" sz="2000" b="1" i="0" dirty="0">
                <a:effectLst/>
                <a:latin typeface="Söhne"/>
              </a:rPr>
              <a:t>Implementation</a:t>
            </a:r>
            <a:endParaRPr lang="de-DE" sz="2000" b="1" dirty="0">
              <a:solidFill>
                <a:srgbClr val="374151"/>
              </a:solidFill>
              <a:latin typeface="Söhne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de-DE" sz="2000" b="1" dirty="0">
                <a:latin typeface="Söhne"/>
              </a:rPr>
              <a:t>Demonstration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de-DE" sz="2000" b="1" dirty="0">
                <a:latin typeface="Söhne"/>
              </a:rPr>
              <a:t>Evaluation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de-DE" sz="2000" b="1" dirty="0">
                <a:latin typeface="Söhne"/>
              </a:rPr>
              <a:t>Conclusion</a:t>
            </a:r>
            <a:endParaRPr lang="de-DE" sz="2000" b="1" dirty="0">
              <a:solidFill>
                <a:srgbClr val="374151"/>
              </a:solidFill>
              <a:latin typeface="Söhne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de-DE" sz="2000" b="1" i="0" dirty="0">
                <a:effectLst/>
                <a:latin typeface="Söhne"/>
              </a:rPr>
              <a:t>Future Scope</a:t>
            </a:r>
            <a:endParaRPr lang="de-DE" sz="2000" b="1" i="0" dirty="0">
              <a:solidFill>
                <a:srgbClr val="374151"/>
              </a:solidFill>
              <a:effectLst/>
              <a:latin typeface="Söhne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de-DE" b="1" dirty="0">
              <a:solidFill>
                <a:srgbClr val="374151"/>
              </a:solidFill>
              <a:latin typeface="Söhne"/>
            </a:endParaRPr>
          </a:p>
          <a:p>
            <a:pPr>
              <a:lnSpc>
                <a:spcPct val="150000"/>
              </a:lnSpc>
            </a:pPr>
            <a:endParaRPr lang="de-DE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de-DE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-up of words&#10;&#10;Description automatically generated">
            <a:extLst>
              <a:ext uri="{FF2B5EF4-FFF2-40B4-BE49-F238E27FC236}">
                <a16:creationId xmlns:a16="http://schemas.microsoft.com/office/drawing/2014/main" id="{ABED3A5F-F30A-F556-7BE8-6844262FBDC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7400" y="1587842"/>
            <a:ext cx="2514600" cy="115535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8872C7F-EA51-81F0-3FA4-58D886445D85}"/>
              </a:ext>
            </a:extLst>
          </p:cNvPr>
          <p:cNvSpPr txBox="1"/>
          <p:nvPr/>
        </p:nvSpPr>
        <p:spPr>
          <a:xfrm>
            <a:off x="2209800" y="762000"/>
            <a:ext cx="66294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200" b="1" i="0" dirty="0">
                <a:effectLst/>
                <a:latin typeface="Söhne"/>
              </a:rPr>
              <a:t>Voice Assistant Overview</a:t>
            </a:r>
            <a:endParaRPr lang="de-DE" sz="3200" dirty="0">
              <a:solidFill>
                <a:srgbClr val="374151"/>
              </a:solidFill>
              <a:latin typeface="Söhne"/>
            </a:endParaRPr>
          </a:p>
          <a:p>
            <a:endParaRPr lang="en-IO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E56D08-8510-CA04-EB76-96D4A24B66BA}"/>
              </a:ext>
            </a:extLst>
          </p:cNvPr>
          <p:cNvSpPr txBox="1"/>
          <p:nvPr/>
        </p:nvSpPr>
        <p:spPr>
          <a:xfrm>
            <a:off x="228600" y="1338943"/>
            <a:ext cx="102870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n-US" sz="2000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b="1" dirty="0"/>
              <a:t> Thesis Focus: </a:t>
            </a:r>
            <a:r>
              <a:rPr lang="en-US" sz="2000" dirty="0"/>
              <a:t>Developing a user-driven voice assistant application using Jupyter Notebook.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b="1" dirty="0"/>
              <a:t> Key Features:</a:t>
            </a:r>
          </a:p>
          <a:p>
            <a:pPr marL="800100" lvl="1" indent="-342900" algn="l">
              <a:buFont typeface="+mj-lt"/>
              <a:buAutoNum type="arabicPeriod"/>
            </a:pPr>
            <a:r>
              <a:rPr lang="en-US" sz="2000" dirty="0"/>
              <a:t>User-initiated interactions.</a:t>
            </a:r>
          </a:p>
          <a:p>
            <a:pPr marL="800100" lvl="1" indent="-342900" algn="l">
              <a:buFont typeface="+mj-lt"/>
              <a:buAutoNum type="arabicPeriod"/>
            </a:pPr>
            <a:r>
              <a:rPr lang="en-US" sz="2000" dirty="0"/>
              <a:t>Spoken commands and questions.</a:t>
            </a:r>
          </a:p>
          <a:p>
            <a:pPr marL="800100" lvl="1" indent="-342900" algn="l">
              <a:buFont typeface="+mj-lt"/>
              <a:buAutoNum type="arabicPeriod"/>
            </a:pPr>
            <a:r>
              <a:rPr lang="en-US" sz="2000" dirty="0"/>
              <a:t>Enhancing tech accessibility.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IO" sz="2000" b="1" dirty="0"/>
          </a:p>
        </p:txBody>
      </p:sp>
      <p:pic>
        <p:nvPicPr>
          <p:cNvPr id="10" name="Picture 9" descr="A black line drawing of a person's face&#10;&#10;Description automatically generated">
            <a:extLst>
              <a:ext uri="{FF2B5EF4-FFF2-40B4-BE49-F238E27FC236}">
                <a16:creationId xmlns:a16="http://schemas.microsoft.com/office/drawing/2014/main" id="{BE090FA8-7E0C-690D-91CA-01D8D5FE9A2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1464" y="3443171"/>
            <a:ext cx="1786015" cy="139994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B6909FF-A6BB-247D-A61C-89813D1AAB60}"/>
              </a:ext>
            </a:extLst>
          </p:cNvPr>
          <p:cNvSpPr txBox="1"/>
          <p:nvPr/>
        </p:nvSpPr>
        <p:spPr>
          <a:xfrm>
            <a:off x="228600" y="4415744"/>
            <a:ext cx="102870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n-US" sz="2000" dirty="0"/>
          </a:p>
          <a:p>
            <a:pPr algn="l"/>
            <a:endParaRPr lang="en-US" sz="2000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b="1" dirty="0"/>
              <a:t> Advantages:</a:t>
            </a:r>
          </a:p>
          <a:p>
            <a:pPr marL="800100" lvl="1" indent="-342900" algn="l">
              <a:buFont typeface="Courier New" panose="02070309020205020404" pitchFamily="49" charset="0"/>
              <a:buChar char="o"/>
            </a:pPr>
            <a:r>
              <a:rPr lang="en-US" sz="2000" dirty="0"/>
              <a:t>Users can quickly perform actions, reducing the time spent on manual tasks.</a:t>
            </a:r>
          </a:p>
          <a:p>
            <a:pPr marL="800100" lvl="1" indent="-342900" algn="l">
              <a:buFont typeface="Courier New" panose="02070309020205020404" pitchFamily="49" charset="0"/>
              <a:buChar char="o"/>
            </a:pPr>
            <a:r>
              <a:rPr lang="en-US" sz="2000" dirty="0"/>
              <a:t>Users can perform tasks while keeping their hands free.</a:t>
            </a:r>
          </a:p>
          <a:p>
            <a:pPr marL="800100" lvl="1" indent="-342900" algn="l">
              <a:buFont typeface="Courier New" panose="02070309020205020404" pitchFamily="49" charset="0"/>
              <a:buChar char="o"/>
            </a:pPr>
            <a:r>
              <a:rPr lang="en-US" sz="2000" dirty="0"/>
              <a:t>The voice assistant can provide entertainment through jokes, playing music, etc.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IO" sz="2000" b="1" dirty="0"/>
          </a:p>
        </p:txBody>
      </p:sp>
      <p:pic>
        <p:nvPicPr>
          <p:cNvPr id="19" name="Picture 18" descr="A person wearing a headset&#10;&#10;Description automatically generated">
            <a:extLst>
              <a:ext uri="{FF2B5EF4-FFF2-40B4-BE49-F238E27FC236}">
                <a16:creationId xmlns:a16="http://schemas.microsoft.com/office/drawing/2014/main" id="{148D75B1-61B2-A257-3696-DC394981F0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5638" y="3140669"/>
            <a:ext cx="2344953" cy="1971675"/>
          </a:xfrm>
          <a:prstGeom prst="rect">
            <a:avLst/>
          </a:prstGeom>
        </p:spPr>
      </p:pic>
      <p:sp>
        <p:nvSpPr>
          <p:cNvPr id="16" name="Arrow: Right 15">
            <a:extLst>
              <a:ext uri="{FF2B5EF4-FFF2-40B4-BE49-F238E27FC236}">
                <a16:creationId xmlns:a16="http://schemas.microsoft.com/office/drawing/2014/main" id="{A6CBC4CA-F6BC-5D7E-1EA3-CAE3278F591F}"/>
              </a:ext>
            </a:extLst>
          </p:cNvPr>
          <p:cNvSpPr/>
          <p:nvPr/>
        </p:nvSpPr>
        <p:spPr>
          <a:xfrm>
            <a:off x="3218242" y="4038600"/>
            <a:ext cx="3182558" cy="17581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O"/>
          </a:p>
        </p:txBody>
      </p:sp>
      <p:sp>
        <p:nvSpPr>
          <p:cNvPr id="17" name="Arrow: Left 16">
            <a:extLst>
              <a:ext uri="{FF2B5EF4-FFF2-40B4-BE49-F238E27FC236}">
                <a16:creationId xmlns:a16="http://schemas.microsoft.com/office/drawing/2014/main" id="{4B4EE327-C112-104D-87F4-F6941DE18BAC}"/>
              </a:ext>
            </a:extLst>
          </p:cNvPr>
          <p:cNvSpPr/>
          <p:nvPr/>
        </p:nvSpPr>
        <p:spPr>
          <a:xfrm>
            <a:off x="3218242" y="4319986"/>
            <a:ext cx="3182558" cy="175814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O"/>
          </a:p>
        </p:txBody>
      </p:sp>
    </p:spTree>
    <p:extLst>
      <p:ext uri="{BB962C8B-B14F-4D97-AF65-F5344CB8AC3E}">
        <p14:creationId xmlns:p14="http://schemas.microsoft.com/office/powerpoint/2010/main" val="25025864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9" name="Picture 2118" descr="A diagram of a system&#10;&#10;Description automatically generated">
            <a:extLst>
              <a:ext uri="{FF2B5EF4-FFF2-40B4-BE49-F238E27FC236}">
                <a16:creationId xmlns:a16="http://schemas.microsoft.com/office/drawing/2014/main" id="{894D8F7A-6773-7CE1-2AEC-F8883E337E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5400"/>
            <a:ext cx="4343400" cy="4876800"/>
          </a:xfrm>
          <a:prstGeom prst="rect">
            <a:avLst/>
          </a:prstGeom>
        </p:spPr>
      </p:pic>
      <p:sp>
        <p:nvSpPr>
          <p:cNvPr id="2122" name="TextBox 2121">
            <a:extLst>
              <a:ext uri="{FF2B5EF4-FFF2-40B4-BE49-F238E27FC236}">
                <a16:creationId xmlns:a16="http://schemas.microsoft.com/office/drawing/2014/main" id="{2E587CFB-2AF4-5EEB-492A-55CDFFFFBF88}"/>
              </a:ext>
            </a:extLst>
          </p:cNvPr>
          <p:cNvSpPr txBox="1"/>
          <p:nvPr/>
        </p:nvSpPr>
        <p:spPr>
          <a:xfrm>
            <a:off x="2362200" y="685800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2800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Design Phase</a:t>
            </a:r>
            <a:endParaRPr lang="de-DE" sz="2800" b="1" dirty="0">
              <a:solidFill>
                <a:srgbClr val="37415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23" name="TextBox 2122">
            <a:extLst>
              <a:ext uri="{FF2B5EF4-FFF2-40B4-BE49-F238E27FC236}">
                <a16:creationId xmlns:a16="http://schemas.microsoft.com/office/drawing/2014/main" id="{870858CB-129D-ACC0-A530-8BA847E1D7DD}"/>
              </a:ext>
            </a:extLst>
          </p:cNvPr>
          <p:cNvSpPr txBox="1"/>
          <p:nvPr/>
        </p:nvSpPr>
        <p:spPr>
          <a:xfrm>
            <a:off x="4038600" y="1600199"/>
            <a:ext cx="7924800" cy="596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340" marR="90805" algn="just">
              <a:lnSpc>
                <a:spcPct val="115000"/>
              </a:lnSpc>
              <a:spcAft>
                <a:spcPts val="0"/>
              </a:spcAft>
            </a:pPr>
            <a:r>
              <a:rPr lang="en-US" sz="2000" dirty="0">
                <a:effectLst/>
                <a:ea typeface="Times New Roman" panose="02020603050405020304" pitchFamily="18" charset="0"/>
                <a:cs typeface="Georgia" panose="02040502050405020303" pitchFamily="18" charset="0"/>
              </a:rPr>
              <a:t>The basic workflow of a voice assistant application typically involves the following components and their interactions:</a:t>
            </a:r>
          </a:p>
          <a:p>
            <a:pPr marL="180340" marR="90805" algn="just">
              <a:lnSpc>
                <a:spcPct val="115000"/>
              </a:lnSpc>
              <a:spcAft>
                <a:spcPts val="0"/>
              </a:spcAft>
            </a:pPr>
            <a:r>
              <a:rPr lang="en-US" sz="2000" b="1" dirty="0"/>
              <a:t>Listener</a:t>
            </a:r>
            <a:r>
              <a:rPr lang="en-US" b="1" dirty="0">
                <a:latin typeface="Microsoft Sans Serif" panose="020B0604020202020204" pitchFamily="34" charset="0"/>
              </a:rPr>
              <a:t> </a:t>
            </a:r>
            <a:r>
              <a:rPr lang="en-US" sz="2000" b="1" dirty="0"/>
              <a:t>Setup:</a:t>
            </a:r>
            <a:endParaRPr lang="en-IO" sz="2000" b="1" dirty="0"/>
          </a:p>
          <a:p>
            <a:pPr marL="180340" marR="90805" algn="just">
              <a:lnSpc>
                <a:spcPct val="115000"/>
              </a:lnSpc>
              <a:spcAft>
                <a:spcPts val="0"/>
              </a:spcAft>
            </a:pPr>
            <a:r>
              <a:rPr lang="en-US" sz="2000" dirty="0"/>
              <a:t>Used for configuring the speech recognition system to capture and process the user's voice input. </a:t>
            </a:r>
          </a:p>
          <a:p>
            <a:pPr marL="180340" marR="90805" algn="just">
              <a:lnSpc>
                <a:spcPct val="115000"/>
              </a:lnSpc>
              <a:spcAft>
                <a:spcPts val="0"/>
              </a:spcAft>
            </a:pPr>
            <a:r>
              <a:rPr lang="en-US" sz="2000" b="1" dirty="0"/>
              <a:t>Take user input voice:</a:t>
            </a:r>
            <a:endParaRPr lang="en-IO" sz="2000" b="1" dirty="0"/>
          </a:p>
          <a:p>
            <a:pPr marL="180340" marR="90805" algn="just">
              <a:lnSpc>
                <a:spcPct val="115000"/>
              </a:lnSpc>
              <a:spcAft>
                <a:spcPts val="0"/>
              </a:spcAft>
            </a:pPr>
            <a:r>
              <a:rPr lang="en-US" sz="2000" dirty="0"/>
              <a:t>This component captures the user’s input voice and transcribes it into text using speech recognition techniques. </a:t>
            </a:r>
          </a:p>
          <a:p>
            <a:pPr marL="180340" marR="90805" algn="just">
              <a:lnSpc>
                <a:spcPct val="115000"/>
              </a:lnSpc>
              <a:spcAft>
                <a:spcPts val="0"/>
              </a:spcAft>
            </a:pPr>
            <a:r>
              <a:rPr lang="en-US" sz="2000" b="1" dirty="0"/>
              <a:t>Execute Actions:</a:t>
            </a:r>
            <a:endParaRPr lang="en-IO" sz="2000" b="1" dirty="0"/>
          </a:p>
          <a:p>
            <a:pPr marL="180340" marR="90805" algn="just">
              <a:lnSpc>
                <a:spcPct val="115000"/>
              </a:lnSpc>
              <a:spcAft>
                <a:spcPts val="0"/>
              </a:spcAft>
            </a:pPr>
            <a:r>
              <a:rPr lang="en-US" sz="2000" dirty="0"/>
              <a:t>The "Execute Actions" component interprets and executes the recognized user commands or questions. </a:t>
            </a:r>
            <a:r>
              <a:rPr lang="en-US" sz="1800" dirty="0">
                <a:effectLst/>
                <a:latin typeface="Microsoft Sans Serif" panose="020B0604020202020204" pitchFamily="34" charset="0"/>
                <a:ea typeface="Georgia" panose="02040502050405020303" pitchFamily="18" charset="0"/>
                <a:cs typeface="Georgia" panose="02040502050405020303" pitchFamily="18" charset="0"/>
              </a:rPr>
              <a:t> </a:t>
            </a:r>
            <a:endParaRPr lang="en-IO" sz="1800" dirty="0">
              <a:effectLst/>
              <a:latin typeface="Georgia" panose="02040502050405020303" pitchFamily="18" charset="0"/>
              <a:ea typeface="Georgia" panose="02040502050405020303" pitchFamily="18" charset="0"/>
              <a:cs typeface="Georgia" panose="02040502050405020303" pitchFamily="18" charset="0"/>
            </a:endParaRPr>
          </a:p>
          <a:p>
            <a:pPr marL="180340" marR="90805" algn="just">
              <a:lnSpc>
                <a:spcPct val="115000"/>
              </a:lnSpc>
              <a:spcAft>
                <a:spcPts val="0"/>
              </a:spcAft>
            </a:pPr>
            <a:endParaRPr lang="en-US" sz="2000" dirty="0"/>
          </a:p>
          <a:p>
            <a:pPr marL="180340" marR="90805" algn="just">
              <a:lnSpc>
                <a:spcPct val="115000"/>
              </a:lnSpc>
              <a:spcAft>
                <a:spcPts val="0"/>
              </a:spcAft>
            </a:pPr>
            <a:endParaRPr lang="en-IO" sz="2000" dirty="0"/>
          </a:p>
          <a:p>
            <a:pPr marL="180340" marR="90805" algn="just">
              <a:lnSpc>
                <a:spcPct val="115000"/>
              </a:lnSpc>
              <a:spcAft>
                <a:spcPts val="0"/>
              </a:spcAft>
            </a:pPr>
            <a:r>
              <a:rPr lang="en-US" sz="1800" dirty="0">
                <a:effectLst/>
                <a:latin typeface="Microsoft Sans Serif" panose="020B0604020202020204" pitchFamily="34" charset="0"/>
                <a:ea typeface="Georgia" panose="02040502050405020303" pitchFamily="18" charset="0"/>
                <a:cs typeface="Georgia" panose="02040502050405020303" pitchFamily="18" charset="0"/>
              </a:rPr>
              <a:t> </a:t>
            </a:r>
            <a:endParaRPr lang="en-IO" sz="1800" dirty="0">
              <a:effectLst/>
              <a:latin typeface="Georgia" panose="02040502050405020303" pitchFamily="18" charset="0"/>
              <a:ea typeface="Georgia" panose="02040502050405020303" pitchFamily="18" charset="0"/>
              <a:cs typeface="Georgia" panose="02040502050405020303" pitchFamily="18" charset="0"/>
            </a:endParaRPr>
          </a:p>
          <a:p>
            <a:pPr marL="180340" marR="90805" algn="just">
              <a:lnSpc>
                <a:spcPct val="115000"/>
              </a:lnSpc>
              <a:spcAft>
                <a:spcPts val="0"/>
              </a:spcAft>
            </a:pPr>
            <a:endParaRPr lang="en-IO" sz="2000" dirty="0">
              <a:effectLst/>
              <a:ea typeface="Georgia" panose="02040502050405020303" pitchFamily="18" charset="0"/>
              <a:cs typeface="Georgia" panose="02040502050405020303" pitchFamily="18" charset="0"/>
            </a:endParaRPr>
          </a:p>
          <a:p>
            <a:pPr marL="180340" marR="90805" algn="just">
              <a:lnSpc>
                <a:spcPct val="115000"/>
              </a:lnSpc>
              <a:spcAft>
                <a:spcPts val="0"/>
              </a:spcAft>
            </a:pPr>
            <a:r>
              <a:rPr lang="en-US" sz="1800" dirty="0">
                <a:effectLst/>
                <a:latin typeface="Microsoft Sans Serif" panose="020B0604020202020204" pitchFamily="34" charset="0"/>
                <a:ea typeface="Georgia" panose="02040502050405020303" pitchFamily="18" charset="0"/>
                <a:cs typeface="Georgia" panose="02040502050405020303" pitchFamily="18" charset="0"/>
              </a:rPr>
              <a:t> </a:t>
            </a:r>
            <a:endParaRPr lang="en-IO" sz="1800" dirty="0">
              <a:effectLst/>
              <a:latin typeface="Georgia" panose="02040502050405020303" pitchFamily="18" charset="0"/>
              <a:ea typeface="Georgia" panose="02040502050405020303" pitchFamily="18" charset="0"/>
              <a:cs typeface="Georgia" panose="02040502050405020303" pitchFamily="18" charset="0"/>
            </a:endParaRPr>
          </a:p>
          <a:p>
            <a:endParaRPr lang="en-IO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CEF3ECA-28C1-C773-8107-367864D48F32}"/>
              </a:ext>
            </a:extLst>
          </p:cNvPr>
          <p:cNvSpPr txBox="1"/>
          <p:nvPr/>
        </p:nvSpPr>
        <p:spPr>
          <a:xfrm>
            <a:off x="2362200" y="533400"/>
            <a:ext cx="74676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2400" b="1" dirty="0">
                <a:latin typeface="Arial" panose="020B0604020202020204" pitchFamily="34" charset="0"/>
                <a:cs typeface="Arial" panose="020B0604020202020204" pitchFamily="34" charset="0"/>
              </a:rPr>
              <a:t>Dialogue domain keywords and dialogue acts</a:t>
            </a:r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A13EC7FF-E4BE-29DD-ED97-8A305779C5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602817"/>
              </p:ext>
            </p:extLst>
          </p:nvPr>
        </p:nvGraphicFramePr>
        <p:xfrm>
          <a:off x="1219200" y="1295400"/>
          <a:ext cx="9677400" cy="527304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4838700">
                  <a:extLst>
                    <a:ext uri="{9D8B030D-6E8A-4147-A177-3AD203B41FA5}">
                      <a16:colId xmlns:a16="http://schemas.microsoft.com/office/drawing/2014/main" val="3034595394"/>
                    </a:ext>
                  </a:extLst>
                </a:gridCol>
                <a:gridCol w="4838700">
                  <a:extLst>
                    <a:ext uri="{9D8B030D-6E8A-4147-A177-3AD203B41FA5}">
                      <a16:colId xmlns:a16="http://schemas.microsoft.com/office/drawing/2014/main" val="1803724919"/>
                    </a:ext>
                  </a:extLst>
                </a:gridCol>
              </a:tblGrid>
              <a:tr h="901186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dirty="0"/>
                    </a:p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/>
                        <a:t>Dialogue domain key words</a:t>
                      </a:r>
                    </a:p>
                    <a:p>
                      <a:endParaRPr lang="en-I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  <a:p>
                      <a:pPr algn="ctr"/>
                      <a:r>
                        <a:rPr lang="de-DE" dirty="0"/>
                        <a:t>Dialogue acts</a:t>
                      </a:r>
                      <a:endParaRPr lang="en-I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0411401"/>
                  </a:ext>
                </a:extLst>
              </a:tr>
              <a:tr h="4128014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000" dirty="0"/>
                        <a:t>In voice assistant applications, understanding user intent is crucial. Dialogue domain keywords play a pivotal role in this process.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000" dirty="0"/>
                        <a:t>Here is the list of  some keywords that are defined to perform various actions:</a:t>
                      </a:r>
                      <a:endParaRPr lang="en-IO" sz="2000" dirty="0"/>
                    </a:p>
                    <a:p>
                      <a:pPr marL="342900" lvl="0" indent="-342900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Font typeface="+mj-lt"/>
                        <a:buAutoNum type="arabicPeriod"/>
                      </a:pPr>
                      <a:r>
                        <a:rPr lang="en-US" sz="2000" dirty="0"/>
                        <a:t>play: Initiates playing content on YouTube.</a:t>
                      </a:r>
                      <a:endParaRPr lang="en-IO" sz="2000" dirty="0"/>
                    </a:p>
                    <a:p>
                      <a:pPr marL="342900" lvl="0" indent="-342900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Font typeface="+mj-lt"/>
                        <a:buAutoNum type="arabicPeriod"/>
                      </a:pPr>
                      <a:r>
                        <a:rPr lang="en-US" sz="2000" dirty="0"/>
                        <a:t>time: Requests the current time.</a:t>
                      </a:r>
                      <a:endParaRPr lang="en-IO" sz="2000" dirty="0"/>
                    </a:p>
                    <a:p>
                      <a:pPr marL="342900" lvl="0" indent="-342900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Font typeface="+mj-lt"/>
                        <a:buAutoNum type="arabicPeriod"/>
                      </a:pPr>
                      <a:r>
                        <a:rPr lang="en-US" sz="2000" dirty="0"/>
                        <a:t>weather: Inquires about today's weather forecast.</a:t>
                      </a:r>
                      <a:endParaRPr lang="en-US" sz="2000" b="1" dirty="0"/>
                    </a:p>
                    <a:p>
                      <a:endParaRPr lang="en-I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0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 the realm of voice interactions, understanding not just what users say but also what they intend to do is essential. This is where dialogue acts come into importance.</a:t>
                      </a:r>
                    </a:p>
                    <a:p>
                      <a:pPr marL="285750" indent="-285750" rtl="0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20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These are the intentions that the developed voice assistant recognizes from user inputs. </a:t>
                      </a:r>
                    </a:p>
                    <a:p>
                      <a:pPr marL="342900" indent="-342900" rtl="0">
                        <a:lnSpc>
                          <a:spcPct val="150000"/>
                        </a:lnSpc>
                        <a:buFont typeface="+mj-lt"/>
                        <a:buAutoNum type="arabicPeriod"/>
                      </a:pPr>
                      <a:r>
                        <a:rPr lang="en-US" sz="20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“Question" for asking for information.</a:t>
                      </a:r>
                    </a:p>
                    <a:p>
                      <a:pPr marL="0" indent="0" rtl="0">
                        <a:lnSpc>
                          <a:spcPct val="150000"/>
                        </a:lnSpc>
                        <a:buFont typeface="+mj-lt"/>
                        <a:buNone/>
                      </a:pPr>
                      <a:r>
                        <a:rPr lang="en-US" sz="20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Eg: What is the time now?</a:t>
                      </a:r>
                    </a:p>
                    <a:p>
                      <a:pPr marL="0" indent="0" rtl="0">
                        <a:lnSpc>
                          <a:spcPct val="150000"/>
                        </a:lnSpc>
                        <a:buFont typeface="+mj-lt"/>
                        <a:buNone/>
                      </a:pPr>
                      <a:r>
                        <a:rPr lang="en-US" sz="20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2.  "Command" for giving direct commands.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de-DE" sz="20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Eg: Play a bollywod song in Youtube.</a:t>
                      </a:r>
                      <a:endParaRPr lang="en-IO" sz="20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50017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123414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0"/>
              </a:spcBef>
            </a:pPr>
            <a:fld id="{81D60167-4931-47E6-BA6A-407CBD079E47}" type="slidenum">
              <a:rPr spc="50" dirty="0"/>
              <a:t>6</a:t>
            </a:fld>
            <a:endParaRPr spc="5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44C6F70-7A65-B881-6ECE-8A7827C9D32A}"/>
              </a:ext>
            </a:extLst>
          </p:cNvPr>
          <p:cNvSpPr txBox="1"/>
          <p:nvPr/>
        </p:nvSpPr>
        <p:spPr>
          <a:xfrm>
            <a:off x="4495800" y="3886200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O" dirty="0"/>
          </a:p>
        </p:txBody>
      </p:sp>
      <p:sp>
        <p:nvSpPr>
          <p:cNvPr id="53" name="object 9">
            <a:extLst>
              <a:ext uri="{FF2B5EF4-FFF2-40B4-BE49-F238E27FC236}">
                <a16:creationId xmlns:a16="http://schemas.microsoft.com/office/drawing/2014/main" id="{42C0A454-AA11-B325-DAEB-70494B048207}"/>
              </a:ext>
            </a:extLst>
          </p:cNvPr>
          <p:cNvSpPr txBox="1">
            <a:spLocks/>
          </p:cNvSpPr>
          <p:nvPr/>
        </p:nvSpPr>
        <p:spPr>
          <a:xfrm>
            <a:off x="11558269" y="6405101"/>
            <a:ext cx="308609" cy="285750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>
            <a:defPPr>
              <a:defRPr lang="en-IO"/>
            </a:defPPr>
            <a:lvl1pPr marL="0" algn="l" defTabSz="914400" rtl="0" eaLnBrk="1" latinLnBrk="0" hangingPunct="1">
              <a:defRPr sz="1550" b="1" i="0" kern="1200">
                <a:solidFill>
                  <a:srgbClr val="6C7373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spcBef>
                <a:spcPts val="150"/>
              </a:spcBef>
            </a:pPr>
            <a:fld id="{81D60167-4931-47E6-BA6A-407CBD079E47}" type="slidenum">
              <a:rPr lang="en-IO" spc="50" smtClean="0"/>
              <a:pPr marL="38100">
                <a:spcBef>
                  <a:spcPts val="150"/>
                </a:spcBef>
              </a:pPr>
              <a:t>6</a:t>
            </a:fld>
            <a:endParaRPr lang="en-IO" spc="50" dirty="0"/>
          </a:p>
        </p:txBody>
      </p:sp>
      <p:pic>
        <p:nvPicPr>
          <p:cNvPr id="54" name="Picture 1" descr="A profile of a person with a sound wave&#10;&#10;Description automatically generated">
            <a:extLst>
              <a:ext uri="{FF2B5EF4-FFF2-40B4-BE49-F238E27FC236}">
                <a16:creationId xmlns:a16="http://schemas.microsoft.com/office/drawing/2014/main" id="{BCEC0F33-E1F0-0AE6-BFD4-31329F51CA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934950"/>
            <a:ext cx="889662" cy="686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Rectangle 1">
            <a:extLst>
              <a:ext uri="{FF2B5EF4-FFF2-40B4-BE49-F238E27FC236}">
                <a16:creationId xmlns:a16="http://schemas.microsoft.com/office/drawing/2014/main" id="{3539F226-9870-0B26-D7DF-81755A34D9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56423" y="3111783"/>
            <a:ext cx="1783953" cy="432358"/>
          </a:xfrm>
          <a:prstGeom prst="rect">
            <a:avLst/>
          </a:prstGeom>
          <a:solidFill>
            <a:srgbClr val="A5A5A5"/>
          </a:solidFill>
          <a:ln w="12701">
            <a:solidFill>
              <a:srgbClr val="434343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en-IO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Georgia" panose="02040502050405020303" pitchFamily="18" charset="0"/>
                <a:cs typeface="Georgia" panose="02040502050405020303" pitchFamily="18" charset="0"/>
              </a:rPr>
              <a:t>Speech recognition</a:t>
            </a:r>
            <a:endParaRPr kumimoji="0" lang="de-DE" altLang="en-IO" sz="1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6" name="Rectangle 4">
            <a:extLst>
              <a:ext uri="{FF2B5EF4-FFF2-40B4-BE49-F238E27FC236}">
                <a16:creationId xmlns:a16="http://schemas.microsoft.com/office/drawing/2014/main" id="{D4E5364F-9BA3-B174-8714-A4E88DFEAC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47135" y="2161223"/>
            <a:ext cx="1088696" cy="334962"/>
          </a:xfrm>
          <a:prstGeom prst="rect">
            <a:avLst/>
          </a:prstGeom>
          <a:solidFill>
            <a:srgbClr val="4472C4"/>
          </a:solidFill>
          <a:ln w="12701">
            <a:solidFill>
              <a:srgbClr val="172C5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en-IO" sz="1200" b="1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Georgia" panose="02040502050405020303" pitchFamily="18" charset="0"/>
                <a:cs typeface="Georgia" panose="02040502050405020303" pitchFamily="18" charset="0"/>
              </a:rPr>
              <a:t>Microphone</a:t>
            </a:r>
            <a:endParaRPr kumimoji="0" lang="de-DE" altLang="en-IO" sz="1200" b="1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7" name="Picture 1">
            <a:extLst>
              <a:ext uri="{FF2B5EF4-FFF2-40B4-BE49-F238E27FC236}">
                <a16:creationId xmlns:a16="http://schemas.microsoft.com/office/drawing/2014/main" id="{9A5DA4A7-4626-0310-E132-6E385A2BFB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902" y="4275712"/>
            <a:ext cx="749628" cy="464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Rectangle 27">
            <a:extLst>
              <a:ext uri="{FF2B5EF4-FFF2-40B4-BE49-F238E27FC236}">
                <a16:creationId xmlns:a16="http://schemas.microsoft.com/office/drawing/2014/main" id="{A05BF110-48AD-6E86-857D-52893718F6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O"/>
          </a:p>
        </p:txBody>
      </p:sp>
      <p:sp>
        <p:nvSpPr>
          <p:cNvPr id="59" name="Rectangle 28">
            <a:extLst>
              <a:ext uri="{FF2B5EF4-FFF2-40B4-BE49-F238E27FC236}">
                <a16:creationId xmlns:a16="http://schemas.microsoft.com/office/drawing/2014/main" id="{1EDFEE75-2CA7-5585-0181-1DCEDC1B95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6096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O"/>
          </a:p>
        </p:txBody>
      </p:sp>
      <p:sp>
        <p:nvSpPr>
          <p:cNvPr id="60" name="Rectangle 29">
            <a:extLst>
              <a:ext uri="{FF2B5EF4-FFF2-40B4-BE49-F238E27FC236}">
                <a16:creationId xmlns:a16="http://schemas.microsoft.com/office/drawing/2014/main" id="{08BABE25-3796-83DD-F0F8-EA6EFA368F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96837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O"/>
          </a:p>
        </p:txBody>
      </p:sp>
      <p:sp>
        <p:nvSpPr>
          <p:cNvPr id="61" name="Rectangle 32">
            <a:extLst>
              <a:ext uri="{FF2B5EF4-FFF2-40B4-BE49-F238E27FC236}">
                <a16:creationId xmlns:a16="http://schemas.microsoft.com/office/drawing/2014/main" id="{6246C9E0-56CA-B86F-DB35-6CF1D9E0AC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96837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IO" altLang="en-IO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IO" altLang="en-IO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IO" altLang="en-IO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IO" altLang="en-IO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2" name="Rectangle 33">
            <a:extLst>
              <a:ext uri="{FF2B5EF4-FFF2-40B4-BE49-F238E27FC236}">
                <a16:creationId xmlns:a16="http://schemas.microsoft.com/office/drawing/2014/main" id="{2C4F565A-1B87-F60B-BF1C-AF51CFE7AC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96837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IO" altLang="en-IO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IO" altLang="en-IO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3" name="Rectangle 34">
            <a:extLst>
              <a:ext uri="{FF2B5EF4-FFF2-40B4-BE49-F238E27FC236}">
                <a16:creationId xmlns:a16="http://schemas.microsoft.com/office/drawing/2014/main" id="{126EE67B-AA32-C73E-FFCE-D86C729A56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96837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IO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IO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kumimoji="0" lang="en-US" altLang="en-IO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kumimoji="0" lang="en-US" altLang="en-IO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4" name="Rectangle 4">
            <a:extLst>
              <a:ext uri="{FF2B5EF4-FFF2-40B4-BE49-F238E27FC236}">
                <a16:creationId xmlns:a16="http://schemas.microsoft.com/office/drawing/2014/main" id="{267C389B-3851-1619-8654-51741B931F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75871" y="2159561"/>
            <a:ext cx="1088696" cy="334962"/>
          </a:xfrm>
          <a:prstGeom prst="rect">
            <a:avLst/>
          </a:prstGeom>
          <a:solidFill>
            <a:srgbClr val="4472C4"/>
          </a:solidFill>
          <a:ln w="12701">
            <a:solidFill>
              <a:srgbClr val="172C5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altLang="en-IO" sz="1200" b="1" dirty="0">
                <a:solidFill>
                  <a:schemeClr val="bg1"/>
                </a:solidFill>
                <a:latin typeface="Arial" panose="020B0604020202020204" pitchFamily="34" charset="0"/>
              </a:rPr>
              <a:t>Audio input</a:t>
            </a:r>
            <a:endParaRPr kumimoji="0" lang="de-DE" altLang="en-IO" sz="1200" b="1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5" name="Rectangle 4">
            <a:extLst>
              <a:ext uri="{FF2B5EF4-FFF2-40B4-BE49-F238E27FC236}">
                <a16:creationId xmlns:a16="http://schemas.microsoft.com/office/drawing/2014/main" id="{8876A999-2D78-868F-1B5B-D99440BF28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01000" y="2145506"/>
            <a:ext cx="1752600" cy="349013"/>
          </a:xfrm>
          <a:prstGeom prst="rect">
            <a:avLst/>
          </a:prstGeom>
          <a:solidFill>
            <a:srgbClr val="4472C4"/>
          </a:solidFill>
          <a:ln w="12701">
            <a:solidFill>
              <a:srgbClr val="172C5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altLang="en-IO" sz="1200" b="1" dirty="0">
                <a:solidFill>
                  <a:schemeClr val="bg1"/>
                </a:solidFill>
                <a:latin typeface="Arial" panose="020B0604020202020204" pitchFamily="34" charset="0"/>
              </a:rPr>
              <a:t>Python Packages</a:t>
            </a:r>
            <a:endParaRPr kumimoji="0" lang="de-DE" altLang="en-IO" sz="1200" b="1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6" name="Rectangle 4">
            <a:extLst>
              <a:ext uri="{FF2B5EF4-FFF2-40B4-BE49-F238E27FC236}">
                <a16:creationId xmlns:a16="http://schemas.microsoft.com/office/drawing/2014/main" id="{6B2DBDCF-3FDD-91BC-3672-8A9D71CCBD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87310" y="4337538"/>
            <a:ext cx="1706012" cy="334962"/>
          </a:xfrm>
          <a:prstGeom prst="rect">
            <a:avLst/>
          </a:prstGeom>
          <a:solidFill>
            <a:srgbClr val="4472C4"/>
          </a:solidFill>
          <a:ln w="12701">
            <a:solidFill>
              <a:srgbClr val="172C5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altLang="en-IO" sz="1200" b="1" dirty="0">
                <a:solidFill>
                  <a:schemeClr val="bg1"/>
                </a:solidFill>
                <a:latin typeface="Arial" panose="020B0604020202020204" pitchFamily="34" charset="0"/>
              </a:rPr>
              <a:t>Input interpretation</a:t>
            </a:r>
            <a:endParaRPr kumimoji="0" lang="de-DE" altLang="en-IO" sz="1200" b="1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7" name="Rectangle 4">
            <a:extLst>
              <a:ext uri="{FF2B5EF4-FFF2-40B4-BE49-F238E27FC236}">
                <a16:creationId xmlns:a16="http://schemas.microsoft.com/office/drawing/2014/main" id="{9B2A2860-2F09-860B-26DA-BB0B6FE1C3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36532" y="4346916"/>
            <a:ext cx="1354373" cy="334962"/>
          </a:xfrm>
          <a:prstGeom prst="rect">
            <a:avLst/>
          </a:prstGeom>
          <a:solidFill>
            <a:srgbClr val="4472C4"/>
          </a:solidFill>
          <a:ln w="12701">
            <a:solidFill>
              <a:srgbClr val="172C5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altLang="en-IO" sz="1200" b="1" dirty="0">
                <a:solidFill>
                  <a:schemeClr val="bg1"/>
                </a:solidFill>
                <a:latin typeface="Arial" panose="020B0604020202020204" pitchFamily="34" charset="0"/>
              </a:rPr>
              <a:t>Speech output</a:t>
            </a:r>
            <a:endParaRPr kumimoji="0" lang="de-DE" altLang="en-IO" sz="1200" b="1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8" name="Rectangle 4">
            <a:extLst>
              <a:ext uri="{FF2B5EF4-FFF2-40B4-BE49-F238E27FC236}">
                <a16:creationId xmlns:a16="http://schemas.microsoft.com/office/drawing/2014/main" id="{87F64FAC-E0D6-2B25-D2B1-97C1396402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23525" y="4313165"/>
            <a:ext cx="1458986" cy="334962"/>
          </a:xfrm>
          <a:prstGeom prst="rect">
            <a:avLst/>
          </a:prstGeom>
          <a:solidFill>
            <a:srgbClr val="4472C4"/>
          </a:solidFill>
          <a:ln w="12701">
            <a:solidFill>
              <a:srgbClr val="172C5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altLang="en-IO" sz="1200" b="1" dirty="0">
                <a:solidFill>
                  <a:schemeClr val="bg1"/>
                </a:solidFill>
                <a:latin typeface="Arial" panose="020B0604020202020204" pitchFamily="34" charset="0"/>
              </a:rPr>
              <a:t>Input extraction</a:t>
            </a:r>
            <a:endParaRPr kumimoji="0" lang="de-DE" altLang="en-IO" sz="1200" b="1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9" name="Rectangle 4">
            <a:extLst>
              <a:ext uri="{FF2B5EF4-FFF2-40B4-BE49-F238E27FC236}">
                <a16:creationId xmlns:a16="http://schemas.microsoft.com/office/drawing/2014/main" id="{2F0B3BA3-E52C-229E-D893-57C7494EF0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66772" y="4305545"/>
            <a:ext cx="1088696" cy="334962"/>
          </a:xfrm>
          <a:prstGeom prst="rect">
            <a:avLst/>
          </a:prstGeom>
          <a:solidFill>
            <a:srgbClr val="4472C4"/>
          </a:solidFill>
          <a:ln w="12701">
            <a:solidFill>
              <a:srgbClr val="172C5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altLang="en-IO" sz="1200" b="1" dirty="0">
                <a:solidFill>
                  <a:schemeClr val="bg1"/>
                </a:solidFill>
                <a:latin typeface="Arial" panose="020B0604020202020204" pitchFamily="34" charset="0"/>
              </a:rPr>
              <a:t>Perform Actions</a:t>
            </a:r>
            <a:endParaRPr kumimoji="0" lang="de-DE" altLang="en-IO" sz="1200" b="1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D12A322B-62DC-9581-555D-13B7C7CF1AEA}"/>
              </a:ext>
            </a:extLst>
          </p:cNvPr>
          <p:cNvCxnSpPr>
            <a:cxnSpLocks/>
            <a:endCxn id="64" idx="1"/>
          </p:cNvCxnSpPr>
          <p:nvPr/>
        </p:nvCxnSpPr>
        <p:spPr>
          <a:xfrm>
            <a:off x="1371600" y="2327042"/>
            <a:ext cx="40427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F356A5A0-C026-97EC-9C1D-9A3E32563746}"/>
              </a:ext>
            </a:extLst>
          </p:cNvPr>
          <p:cNvCxnSpPr>
            <a:cxnSpLocks/>
            <a:stCxn id="64" idx="3"/>
            <a:endCxn id="56" idx="1"/>
          </p:cNvCxnSpPr>
          <p:nvPr/>
        </p:nvCxnSpPr>
        <p:spPr>
          <a:xfrm>
            <a:off x="2864567" y="2327042"/>
            <a:ext cx="682568" cy="16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FFDB8FAD-3885-0935-9173-B27D40F560DC}"/>
              </a:ext>
            </a:extLst>
          </p:cNvPr>
          <p:cNvCxnSpPr>
            <a:cxnSpLocks/>
          </p:cNvCxnSpPr>
          <p:nvPr/>
        </p:nvCxnSpPr>
        <p:spPr>
          <a:xfrm flipV="1">
            <a:off x="4068166" y="2494519"/>
            <a:ext cx="0" cy="7290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70183F88-8933-4F46-A20A-25E27F796C60}"/>
              </a:ext>
            </a:extLst>
          </p:cNvPr>
          <p:cNvCxnSpPr>
            <a:cxnSpLocks/>
          </p:cNvCxnSpPr>
          <p:nvPr/>
        </p:nvCxnSpPr>
        <p:spPr>
          <a:xfrm>
            <a:off x="4076243" y="3225238"/>
            <a:ext cx="12801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957105CF-FBC5-60FA-EB15-5DB81A639300}"/>
              </a:ext>
            </a:extLst>
          </p:cNvPr>
          <p:cNvCxnSpPr>
            <a:cxnSpLocks/>
          </p:cNvCxnSpPr>
          <p:nvPr/>
        </p:nvCxnSpPr>
        <p:spPr>
          <a:xfrm flipV="1">
            <a:off x="8382000" y="2494519"/>
            <a:ext cx="0" cy="7290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8B158C74-2D37-159F-C35E-3B8686B40D4C}"/>
              </a:ext>
            </a:extLst>
          </p:cNvPr>
          <p:cNvCxnSpPr/>
          <p:nvPr/>
        </p:nvCxnSpPr>
        <p:spPr>
          <a:xfrm flipH="1">
            <a:off x="7140376" y="3223572"/>
            <a:ext cx="12416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9BADACEF-5ADB-E518-B520-641DD1944CA0}"/>
              </a:ext>
            </a:extLst>
          </p:cNvPr>
          <p:cNvCxnSpPr>
            <a:cxnSpLocks/>
          </p:cNvCxnSpPr>
          <p:nvPr/>
        </p:nvCxnSpPr>
        <p:spPr>
          <a:xfrm>
            <a:off x="5638800" y="3544141"/>
            <a:ext cx="0" cy="95723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4B2281D8-A9C3-FB64-CA74-E4937152ECD8}"/>
              </a:ext>
            </a:extLst>
          </p:cNvPr>
          <p:cNvCxnSpPr>
            <a:cxnSpLocks/>
          </p:cNvCxnSpPr>
          <p:nvPr/>
        </p:nvCxnSpPr>
        <p:spPr>
          <a:xfrm flipH="1">
            <a:off x="4985265" y="4501374"/>
            <a:ext cx="6535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7E846DA0-26EE-701D-51A3-D0951483D19F}"/>
              </a:ext>
            </a:extLst>
          </p:cNvPr>
          <p:cNvCxnSpPr>
            <a:stCxn id="66" idx="1"/>
            <a:endCxn id="67" idx="3"/>
          </p:cNvCxnSpPr>
          <p:nvPr/>
        </p:nvCxnSpPr>
        <p:spPr>
          <a:xfrm flipH="1">
            <a:off x="2790905" y="4505019"/>
            <a:ext cx="496405" cy="93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4CA4E23F-2EA6-8C42-5CFA-18CB6D8E2FAF}"/>
              </a:ext>
            </a:extLst>
          </p:cNvPr>
          <p:cNvCxnSpPr>
            <a:cxnSpLocks/>
          </p:cNvCxnSpPr>
          <p:nvPr/>
        </p:nvCxnSpPr>
        <p:spPr>
          <a:xfrm flipH="1" flipV="1">
            <a:off x="920530" y="4501373"/>
            <a:ext cx="516002" cy="130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98D9C98D-C651-1C59-1366-540F86B08882}"/>
              </a:ext>
            </a:extLst>
          </p:cNvPr>
          <p:cNvCxnSpPr>
            <a:cxnSpLocks/>
          </p:cNvCxnSpPr>
          <p:nvPr/>
        </p:nvCxnSpPr>
        <p:spPr>
          <a:xfrm>
            <a:off x="6705600" y="3544141"/>
            <a:ext cx="0" cy="93650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BB3B52B2-0699-ACCD-C546-4CA9ABBE220F}"/>
              </a:ext>
            </a:extLst>
          </p:cNvPr>
          <p:cNvCxnSpPr>
            <a:endCxn id="68" idx="1"/>
          </p:cNvCxnSpPr>
          <p:nvPr/>
        </p:nvCxnSpPr>
        <p:spPr>
          <a:xfrm>
            <a:off x="6705600" y="4480646"/>
            <a:ext cx="5179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2A2B672A-E2D8-CDC0-CD67-85F70328B795}"/>
              </a:ext>
            </a:extLst>
          </p:cNvPr>
          <p:cNvCxnSpPr>
            <a:stCxn id="68" idx="3"/>
            <a:endCxn id="69" idx="1"/>
          </p:cNvCxnSpPr>
          <p:nvPr/>
        </p:nvCxnSpPr>
        <p:spPr>
          <a:xfrm flipV="1">
            <a:off x="8682511" y="4473026"/>
            <a:ext cx="984261" cy="7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C8927AAC-4118-E8C2-B488-34AE9A79EDB5}"/>
              </a:ext>
            </a:extLst>
          </p:cNvPr>
          <p:cNvCxnSpPr>
            <a:cxnSpLocks/>
          </p:cNvCxnSpPr>
          <p:nvPr/>
        </p:nvCxnSpPr>
        <p:spPr>
          <a:xfrm>
            <a:off x="9296400" y="2494519"/>
            <a:ext cx="0" cy="108688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7B25F5CA-BB6B-75AA-7382-B22E9F1E5B5D}"/>
              </a:ext>
            </a:extLst>
          </p:cNvPr>
          <p:cNvCxnSpPr/>
          <p:nvPr/>
        </p:nvCxnSpPr>
        <p:spPr>
          <a:xfrm flipH="1">
            <a:off x="8001000" y="3581400"/>
            <a:ext cx="12954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CD812F90-2F37-0FE3-E735-FE7282A23DAD}"/>
              </a:ext>
            </a:extLst>
          </p:cNvPr>
          <p:cNvCxnSpPr>
            <a:cxnSpLocks/>
          </p:cNvCxnSpPr>
          <p:nvPr/>
        </p:nvCxnSpPr>
        <p:spPr>
          <a:xfrm>
            <a:off x="8010881" y="3581400"/>
            <a:ext cx="0" cy="7171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TextBox 85">
            <a:extLst>
              <a:ext uri="{FF2B5EF4-FFF2-40B4-BE49-F238E27FC236}">
                <a16:creationId xmlns:a16="http://schemas.microsoft.com/office/drawing/2014/main" id="{A55EF361-FB56-BECF-3CD0-000089E12612}"/>
              </a:ext>
            </a:extLst>
          </p:cNvPr>
          <p:cNvSpPr txBox="1"/>
          <p:nvPr/>
        </p:nvSpPr>
        <p:spPr>
          <a:xfrm>
            <a:off x="3049993" y="468091"/>
            <a:ext cx="61722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2400" b="1" dirty="0">
                <a:solidFill>
                  <a:srgbClr val="37415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Implimentation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microphone on a black background&#10;&#10;Description automatically generated">
            <a:extLst>
              <a:ext uri="{FF2B5EF4-FFF2-40B4-BE49-F238E27FC236}">
                <a16:creationId xmlns:a16="http://schemas.microsoft.com/office/drawing/2014/main" id="{1380A5D8-C313-A3C2-FC3F-AFF1134378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 descr="A blue and yellow snake logo&#10;&#10;Description automatically generated">
            <a:extLst>
              <a:ext uri="{FF2B5EF4-FFF2-40B4-BE49-F238E27FC236}">
                <a16:creationId xmlns:a16="http://schemas.microsoft.com/office/drawing/2014/main" id="{3962EF01-F9BD-8041-4C3C-134C6E79098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228600"/>
            <a:ext cx="1066800" cy="9906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7E7DEF8-9387-9459-2CB6-350D78BDDB4D}"/>
              </a:ext>
            </a:extLst>
          </p:cNvPr>
          <p:cNvSpPr txBox="1"/>
          <p:nvPr/>
        </p:nvSpPr>
        <p:spPr>
          <a:xfrm>
            <a:off x="1066800" y="1295400"/>
            <a:ext cx="10363200" cy="43150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000" b="0" i="0" dirty="0">
                <a:solidFill>
                  <a:schemeClr val="bg1"/>
                </a:solidFill>
                <a:effectLst/>
              </a:rPr>
              <a:t>Speech recognition  - </a:t>
            </a:r>
            <a:r>
              <a:rPr lang="en-US" sz="2000" dirty="0">
                <a:solidFill>
                  <a:schemeClr val="bg1"/>
                </a:solidFill>
              </a:rPr>
              <a:t>E</a:t>
            </a:r>
            <a:r>
              <a:rPr lang="en-US" sz="2000" b="0" i="0" dirty="0">
                <a:solidFill>
                  <a:schemeClr val="bg1"/>
                </a:solidFill>
                <a:effectLst/>
              </a:rPr>
              <a:t>nables the voice assistant to convert spoken words into text.</a:t>
            </a:r>
          </a:p>
          <a:p>
            <a:pPr marL="285750" indent="-285750" algn="just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/>
                </a:solidFill>
              </a:rPr>
              <a:t>P</a:t>
            </a:r>
            <a:r>
              <a:rPr lang="en-US" sz="2000" b="0" i="0" dirty="0">
                <a:solidFill>
                  <a:schemeClr val="bg1"/>
                </a:solidFill>
                <a:effectLst/>
              </a:rPr>
              <a:t>yttsx3 - To respond to user commands in a natural and human-like manner:</a:t>
            </a:r>
          </a:p>
          <a:p>
            <a:pPr marL="285750" indent="-285750" algn="just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000" b="0" i="0" dirty="0">
                <a:solidFill>
                  <a:schemeClr val="bg1"/>
                </a:solidFill>
                <a:effectLst/>
              </a:rPr>
              <a:t>Pyhatkit - </a:t>
            </a:r>
            <a:r>
              <a:rPr lang="en-US" sz="2000" dirty="0">
                <a:solidFill>
                  <a:schemeClr val="bg1"/>
                </a:solidFill>
              </a:rPr>
              <a:t>T</a:t>
            </a:r>
            <a:r>
              <a:rPr lang="en-US" sz="2000" b="0" i="0" dirty="0">
                <a:solidFill>
                  <a:schemeClr val="bg1"/>
                </a:solidFill>
                <a:effectLst/>
              </a:rPr>
              <a:t>o</a:t>
            </a:r>
            <a:r>
              <a:rPr lang="en-US" sz="2000" dirty="0">
                <a:solidFill>
                  <a:schemeClr val="bg1"/>
                </a:solidFill>
              </a:rPr>
              <a:t> access YouTube.</a:t>
            </a:r>
          </a:p>
          <a:p>
            <a:pPr marL="285750" indent="-285750" algn="just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/>
                </a:solidFill>
              </a:rPr>
              <a:t>Datetime - To enable current date and time. </a:t>
            </a:r>
          </a:p>
          <a:p>
            <a:pPr marL="285750" indent="-285750" algn="just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/>
                </a:solidFill>
              </a:rPr>
              <a:t>Wikipedia - To access Wikipedia information.</a:t>
            </a:r>
          </a:p>
          <a:p>
            <a:pPr marL="285750" indent="-285750" algn="just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/>
                </a:solidFill>
              </a:rPr>
              <a:t>OS module - To perform OS related tasks such as opening word, excel etc.</a:t>
            </a:r>
          </a:p>
          <a:p>
            <a:pPr marL="285750" indent="-285750" algn="just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/>
                </a:solidFill>
              </a:rPr>
              <a:t>Ecapture  - To capture image using webcam.</a:t>
            </a:r>
            <a:endParaRPr lang="en-US" dirty="0">
              <a:solidFill>
                <a:schemeClr val="bg1"/>
              </a:solidFill>
              <a:latin typeface="Söhne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5C2D09-22B5-9141-5A58-CC7C45269A74}"/>
              </a:ext>
            </a:extLst>
          </p:cNvPr>
          <p:cNvSpPr txBox="1"/>
          <p:nvPr/>
        </p:nvSpPr>
        <p:spPr>
          <a:xfrm>
            <a:off x="1676400" y="381000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2800" b="1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Python and Key Packages</a:t>
            </a:r>
            <a:endParaRPr lang="en-IO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object 5">
            <a:extLst>
              <a:ext uri="{FF2B5EF4-FFF2-40B4-BE49-F238E27FC236}">
                <a16:creationId xmlns:a16="http://schemas.microsoft.com/office/drawing/2014/main" id="{08E93A7D-AA94-E682-1EAF-26E3AD5FE7CE}"/>
              </a:ext>
            </a:extLst>
          </p:cNvPr>
          <p:cNvSpPr/>
          <p:nvPr/>
        </p:nvSpPr>
        <p:spPr>
          <a:xfrm>
            <a:off x="10876788" y="361835"/>
            <a:ext cx="949960" cy="733425"/>
          </a:xfrm>
          <a:custGeom>
            <a:avLst/>
            <a:gdLst/>
            <a:ahLst/>
            <a:cxnLst/>
            <a:rect l="l" t="t" r="r" b="b"/>
            <a:pathLst>
              <a:path w="949959" h="733425">
                <a:moveTo>
                  <a:pt x="234581" y="199745"/>
                </a:moveTo>
                <a:lnTo>
                  <a:pt x="227685" y="198932"/>
                </a:lnTo>
                <a:lnTo>
                  <a:pt x="226491" y="198932"/>
                </a:lnTo>
                <a:lnTo>
                  <a:pt x="215925" y="198932"/>
                </a:lnTo>
                <a:lnTo>
                  <a:pt x="214718" y="198932"/>
                </a:lnTo>
                <a:lnTo>
                  <a:pt x="208622" y="199339"/>
                </a:lnTo>
                <a:lnTo>
                  <a:pt x="158318" y="208991"/>
                </a:lnTo>
                <a:lnTo>
                  <a:pt x="120078" y="231457"/>
                </a:lnTo>
                <a:lnTo>
                  <a:pt x="93395" y="265760"/>
                </a:lnTo>
                <a:lnTo>
                  <a:pt x="77749" y="310896"/>
                </a:lnTo>
                <a:lnTo>
                  <a:pt x="72656" y="365823"/>
                </a:lnTo>
                <a:lnTo>
                  <a:pt x="72644" y="566051"/>
                </a:lnTo>
                <a:lnTo>
                  <a:pt x="69862" y="603719"/>
                </a:lnTo>
                <a:lnTo>
                  <a:pt x="59143" y="629818"/>
                </a:lnTo>
                <a:lnTo>
                  <a:pt x="37033" y="645185"/>
                </a:lnTo>
                <a:lnTo>
                  <a:pt x="0" y="650735"/>
                </a:lnTo>
                <a:lnTo>
                  <a:pt x="0" y="731723"/>
                </a:lnTo>
                <a:lnTo>
                  <a:pt x="7289" y="732942"/>
                </a:lnTo>
                <a:lnTo>
                  <a:pt x="8496" y="732942"/>
                </a:lnTo>
                <a:lnTo>
                  <a:pt x="19062" y="732942"/>
                </a:lnTo>
                <a:lnTo>
                  <a:pt x="20256" y="732942"/>
                </a:lnTo>
                <a:lnTo>
                  <a:pt x="26352" y="732523"/>
                </a:lnTo>
                <a:lnTo>
                  <a:pt x="76809" y="722452"/>
                </a:lnTo>
                <a:lnTo>
                  <a:pt x="115074" y="699706"/>
                </a:lnTo>
                <a:lnTo>
                  <a:pt x="141706" y="665353"/>
                </a:lnTo>
                <a:lnTo>
                  <a:pt x="157264" y="620433"/>
                </a:lnTo>
                <a:lnTo>
                  <a:pt x="162331" y="566051"/>
                </a:lnTo>
                <a:lnTo>
                  <a:pt x="162331" y="365823"/>
                </a:lnTo>
                <a:lnTo>
                  <a:pt x="164998" y="327977"/>
                </a:lnTo>
                <a:lnTo>
                  <a:pt x="175475" y="301917"/>
                </a:lnTo>
                <a:lnTo>
                  <a:pt x="197434" y="286639"/>
                </a:lnTo>
                <a:lnTo>
                  <a:pt x="234581" y="281152"/>
                </a:lnTo>
                <a:lnTo>
                  <a:pt x="234581" y="199745"/>
                </a:lnTo>
                <a:close/>
              </a:path>
              <a:path w="949959" h="733425">
                <a:moveTo>
                  <a:pt x="506539" y="199745"/>
                </a:moveTo>
                <a:lnTo>
                  <a:pt x="499237" y="198932"/>
                </a:lnTo>
                <a:lnTo>
                  <a:pt x="498043" y="198932"/>
                </a:lnTo>
                <a:lnTo>
                  <a:pt x="487464" y="198932"/>
                </a:lnTo>
                <a:lnTo>
                  <a:pt x="486270" y="198932"/>
                </a:lnTo>
                <a:lnTo>
                  <a:pt x="480187" y="199339"/>
                </a:lnTo>
                <a:lnTo>
                  <a:pt x="430034" y="209029"/>
                </a:lnTo>
                <a:lnTo>
                  <a:pt x="391807" y="231584"/>
                </a:lnTo>
                <a:lnTo>
                  <a:pt x="365061" y="265938"/>
                </a:lnTo>
                <a:lnTo>
                  <a:pt x="349338" y="311048"/>
                </a:lnTo>
                <a:lnTo>
                  <a:pt x="344208" y="365823"/>
                </a:lnTo>
                <a:lnTo>
                  <a:pt x="344208" y="598017"/>
                </a:lnTo>
                <a:lnTo>
                  <a:pt x="345389" y="598017"/>
                </a:lnTo>
                <a:lnTo>
                  <a:pt x="432676" y="598017"/>
                </a:lnTo>
                <a:lnTo>
                  <a:pt x="433882" y="598017"/>
                </a:lnTo>
                <a:lnTo>
                  <a:pt x="433882" y="365823"/>
                </a:lnTo>
                <a:lnTo>
                  <a:pt x="436676" y="328155"/>
                </a:lnTo>
                <a:lnTo>
                  <a:pt x="447382" y="302069"/>
                </a:lnTo>
                <a:lnTo>
                  <a:pt x="469506" y="286689"/>
                </a:lnTo>
                <a:lnTo>
                  <a:pt x="506539" y="281152"/>
                </a:lnTo>
                <a:lnTo>
                  <a:pt x="506539" y="199745"/>
                </a:lnTo>
                <a:close/>
              </a:path>
              <a:path w="949959" h="733425">
                <a:moveTo>
                  <a:pt x="709637" y="0"/>
                </a:moveTo>
                <a:lnTo>
                  <a:pt x="708431" y="0"/>
                </a:lnTo>
                <a:lnTo>
                  <a:pt x="621144" y="0"/>
                </a:lnTo>
                <a:lnTo>
                  <a:pt x="619937" y="0"/>
                </a:lnTo>
                <a:lnTo>
                  <a:pt x="619937" y="598017"/>
                </a:lnTo>
                <a:lnTo>
                  <a:pt x="621144" y="598017"/>
                </a:lnTo>
                <a:lnTo>
                  <a:pt x="708431" y="598017"/>
                </a:lnTo>
                <a:lnTo>
                  <a:pt x="709637" y="598017"/>
                </a:lnTo>
                <a:lnTo>
                  <a:pt x="709637" y="0"/>
                </a:lnTo>
                <a:close/>
              </a:path>
              <a:path w="949959" h="733425">
                <a:moveTo>
                  <a:pt x="949921" y="353301"/>
                </a:moveTo>
                <a:lnTo>
                  <a:pt x="943889" y="302615"/>
                </a:lnTo>
                <a:lnTo>
                  <a:pt x="926325" y="260019"/>
                </a:lnTo>
                <a:lnTo>
                  <a:pt x="898118" y="227076"/>
                </a:lnTo>
                <a:lnTo>
                  <a:pt x="860094" y="205384"/>
                </a:lnTo>
                <a:lnTo>
                  <a:pt x="813130" y="196507"/>
                </a:lnTo>
                <a:lnTo>
                  <a:pt x="799960" y="196202"/>
                </a:lnTo>
                <a:lnTo>
                  <a:pt x="799325" y="196227"/>
                </a:lnTo>
                <a:lnTo>
                  <a:pt x="798753" y="196202"/>
                </a:lnTo>
                <a:lnTo>
                  <a:pt x="784440" y="196507"/>
                </a:lnTo>
                <a:lnTo>
                  <a:pt x="769353" y="197408"/>
                </a:lnTo>
                <a:lnTo>
                  <a:pt x="753897" y="198932"/>
                </a:lnTo>
                <a:lnTo>
                  <a:pt x="753897" y="280746"/>
                </a:lnTo>
                <a:lnTo>
                  <a:pt x="803389" y="283654"/>
                </a:lnTo>
                <a:lnTo>
                  <a:pt x="836295" y="295452"/>
                </a:lnTo>
                <a:lnTo>
                  <a:pt x="854583" y="320763"/>
                </a:lnTo>
                <a:lnTo>
                  <a:pt x="860247" y="364210"/>
                </a:lnTo>
                <a:lnTo>
                  <a:pt x="860247" y="598017"/>
                </a:lnTo>
                <a:lnTo>
                  <a:pt x="861428" y="598017"/>
                </a:lnTo>
                <a:lnTo>
                  <a:pt x="948715" y="598017"/>
                </a:lnTo>
                <a:lnTo>
                  <a:pt x="949921" y="598017"/>
                </a:lnTo>
                <a:lnTo>
                  <a:pt x="949921" y="35330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920605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15E7FF-A4D8-D9A1-983D-15E9FB4F47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43000"/>
            <a:ext cx="9125313" cy="5034712"/>
          </a:xfrm>
        </p:spPr>
        <p:txBody>
          <a:bodyPr/>
          <a:lstStyle/>
          <a:p>
            <a:pPr lvl="0">
              <a:lnSpc>
                <a:spcPct val="115000"/>
              </a:lnSpc>
              <a:spcBef>
                <a:spcPts val="500"/>
              </a:spcBef>
              <a:spcAft>
                <a:spcPts val="500"/>
              </a:spcAft>
            </a:pPr>
            <a:r>
              <a:rPr lang="en-US" sz="2000" b="1" kern="0" dirty="0">
                <a:effectLst/>
                <a:ea typeface="Times New Roman" panose="02020603050405020304" pitchFamily="18" charset="0"/>
              </a:rPr>
              <a:t>The keywords and actions</a:t>
            </a:r>
            <a:endParaRPr lang="en-US" sz="2000" dirty="0">
              <a:effectLst/>
              <a:ea typeface="Times New Roman" panose="02020603050405020304" pitchFamily="18" charset="0"/>
              <a:cs typeface="Georgia" panose="02040502050405020303" pitchFamily="18" charset="0"/>
            </a:endParaRPr>
          </a:p>
          <a:p>
            <a:pPr marL="342900" lvl="0" indent="-342900">
              <a:lnSpc>
                <a:spcPct val="115000"/>
              </a:lnSpc>
              <a:spcBef>
                <a:spcPts val="500"/>
              </a:spcBef>
              <a:spcAft>
                <a:spcPts val="500"/>
              </a:spcAft>
              <a:buFont typeface="+mj-lt"/>
              <a:buAutoNum type="arabicPeriod"/>
            </a:pPr>
            <a:r>
              <a:rPr lang="en-US" sz="2000" dirty="0">
                <a:effectLst/>
                <a:ea typeface="Times New Roman" panose="02020603050405020304" pitchFamily="18" charset="0"/>
                <a:cs typeface="Georgia" panose="02040502050405020303" pitchFamily="18" charset="0"/>
              </a:rPr>
              <a:t>play: Initiates playing content on YouTube.</a:t>
            </a:r>
            <a:endParaRPr lang="en-IO" sz="2000" dirty="0">
              <a:effectLst/>
              <a:ea typeface="Georgia" panose="02040502050405020303" pitchFamily="18" charset="0"/>
              <a:cs typeface="Georgia" panose="02040502050405020303" pitchFamily="18" charset="0"/>
            </a:endParaRPr>
          </a:p>
          <a:p>
            <a:pPr marL="342900" lvl="0" indent="-342900">
              <a:lnSpc>
                <a:spcPct val="115000"/>
              </a:lnSpc>
              <a:spcBef>
                <a:spcPts val="500"/>
              </a:spcBef>
              <a:spcAft>
                <a:spcPts val="500"/>
              </a:spcAft>
              <a:buFont typeface="+mj-lt"/>
              <a:buAutoNum type="arabicPeriod"/>
            </a:pPr>
            <a:r>
              <a:rPr lang="en-US" sz="2000" dirty="0">
                <a:effectLst/>
                <a:ea typeface="Times New Roman" panose="02020603050405020304" pitchFamily="18" charset="0"/>
                <a:cs typeface="Georgia" panose="02040502050405020303" pitchFamily="18" charset="0"/>
              </a:rPr>
              <a:t>joke: Requests a joke to be told.</a:t>
            </a:r>
            <a:endParaRPr lang="en-IO" sz="2000" dirty="0">
              <a:effectLst/>
              <a:ea typeface="Georgia" panose="02040502050405020303" pitchFamily="18" charset="0"/>
              <a:cs typeface="Georgia" panose="02040502050405020303" pitchFamily="18" charset="0"/>
            </a:endParaRPr>
          </a:p>
          <a:p>
            <a:pPr marL="342900" lvl="0" indent="-342900">
              <a:lnSpc>
                <a:spcPct val="115000"/>
              </a:lnSpc>
              <a:spcBef>
                <a:spcPts val="500"/>
              </a:spcBef>
              <a:spcAft>
                <a:spcPts val="500"/>
              </a:spcAft>
              <a:buFont typeface="+mj-lt"/>
              <a:buAutoNum type="arabicPeriod"/>
            </a:pPr>
            <a:r>
              <a:rPr lang="en-US" sz="2000" dirty="0">
                <a:effectLst/>
                <a:ea typeface="Times New Roman" panose="02020603050405020304" pitchFamily="18" charset="0"/>
                <a:cs typeface="Georgia" panose="02040502050405020303" pitchFamily="18" charset="0"/>
              </a:rPr>
              <a:t>open google: Opens the Google website.</a:t>
            </a:r>
            <a:endParaRPr lang="en-IO" sz="2000" dirty="0">
              <a:effectLst/>
              <a:ea typeface="Georgia" panose="02040502050405020303" pitchFamily="18" charset="0"/>
              <a:cs typeface="Georgia" panose="02040502050405020303" pitchFamily="18" charset="0"/>
            </a:endParaRPr>
          </a:p>
          <a:p>
            <a:pPr marL="342900" lvl="0" indent="-342900">
              <a:lnSpc>
                <a:spcPct val="115000"/>
              </a:lnSpc>
              <a:spcBef>
                <a:spcPts val="500"/>
              </a:spcBef>
              <a:spcAft>
                <a:spcPts val="500"/>
              </a:spcAft>
              <a:buFont typeface="+mj-lt"/>
              <a:buAutoNum type="arabicPeriod"/>
            </a:pPr>
            <a:r>
              <a:rPr lang="en-US" sz="2000" dirty="0">
                <a:effectLst/>
                <a:ea typeface="Times New Roman" panose="02020603050405020304" pitchFamily="18" charset="0"/>
                <a:cs typeface="Georgia" panose="02040502050405020303" pitchFamily="18" charset="0"/>
              </a:rPr>
              <a:t>word: Opens Microsoft Word.</a:t>
            </a:r>
            <a:endParaRPr lang="en-IO" sz="2000" dirty="0">
              <a:effectLst/>
              <a:ea typeface="Georgia" panose="02040502050405020303" pitchFamily="18" charset="0"/>
              <a:cs typeface="Georgia" panose="02040502050405020303" pitchFamily="18" charset="0"/>
            </a:endParaRPr>
          </a:p>
          <a:p>
            <a:pPr marL="342900" lvl="0" indent="-342900">
              <a:lnSpc>
                <a:spcPct val="115000"/>
              </a:lnSpc>
              <a:spcBef>
                <a:spcPts val="500"/>
              </a:spcBef>
              <a:spcAft>
                <a:spcPts val="500"/>
              </a:spcAft>
              <a:buFont typeface="+mj-lt"/>
              <a:buAutoNum type="arabicPeriod"/>
            </a:pPr>
            <a:r>
              <a:rPr lang="en-US" sz="2000" dirty="0">
                <a:effectLst/>
                <a:ea typeface="Times New Roman" panose="02020603050405020304" pitchFamily="18" charset="0"/>
                <a:cs typeface="Georgia" panose="02040502050405020303" pitchFamily="18" charset="0"/>
              </a:rPr>
              <a:t>excel: Opens Microsoft Excel.</a:t>
            </a:r>
            <a:endParaRPr lang="en-IO" sz="2000" dirty="0">
              <a:effectLst/>
              <a:ea typeface="Georgia" panose="02040502050405020303" pitchFamily="18" charset="0"/>
              <a:cs typeface="Georgia" panose="02040502050405020303" pitchFamily="18" charset="0"/>
            </a:endParaRPr>
          </a:p>
          <a:p>
            <a:pPr marL="342900" lvl="0" indent="-342900">
              <a:lnSpc>
                <a:spcPct val="115000"/>
              </a:lnSpc>
              <a:spcBef>
                <a:spcPts val="500"/>
              </a:spcBef>
              <a:spcAft>
                <a:spcPts val="500"/>
              </a:spcAft>
              <a:buFont typeface="+mj-lt"/>
              <a:buAutoNum type="arabicPeriod"/>
            </a:pPr>
            <a:r>
              <a:rPr lang="en-US" sz="2000" dirty="0">
                <a:effectLst/>
                <a:ea typeface="Times New Roman" panose="02020603050405020304" pitchFamily="18" charset="0"/>
                <a:cs typeface="Georgia" panose="02040502050405020303" pitchFamily="18" charset="0"/>
              </a:rPr>
              <a:t>shut down: Initiates a computer shutdown.</a:t>
            </a:r>
            <a:endParaRPr lang="en-IO" sz="2000" dirty="0">
              <a:effectLst/>
              <a:ea typeface="Georgia" panose="02040502050405020303" pitchFamily="18" charset="0"/>
              <a:cs typeface="Georgia" panose="02040502050405020303" pitchFamily="18" charset="0"/>
            </a:endParaRPr>
          </a:p>
          <a:p>
            <a:pPr marL="342900" lvl="0" indent="-342900">
              <a:lnSpc>
                <a:spcPct val="115000"/>
              </a:lnSpc>
              <a:spcBef>
                <a:spcPts val="500"/>
              </a:spcBef>
              <a:spcAft>
                <a:spcPts val="500"/>
              </a:spcAft>
              <a:buFont typeface="+mj-lt"/>
              <a:buAutoNum type="arabicPeriod"/>
            </a:pPr>
            <a:r>
              <a:rPr lang="en-US" sz="2000" dirty="0">
                <a:effectLst/>
                <a:ea typeface="Times New Roman" panose="02020603050405020304" pitchFamily="18" charset="0"/>
                <a:cs typeface="Georgia" panose="02040502050405020303" pitchFamily="18" charset="0"/>
              </a:rPr>
              <a:t>Wikipedia: Requests information from Wikipedia.</a:t>
            </a:r>
            <a:endParaRPr lang="en-IO" sz="2000" dirty="0">
              <a:effectLst/>
              <a:ea typeface="Georgia" panose="02040502050405020303" pitchFamily="18" charset="0"/>
              <a:cs typeface="Georgia" panose="02040502050405020303" pitchFamily="18" charset="0"/>
            </a:endParaRPr>
          </a:p>
          <a:p>
            <a:pPr marL="342900" lvl="0" indent="-342900">
              <a:lnSpc>
                <a:spcPct val="115000"/>
              </a:lnSpc>
              <a:spcBef>
                <a:spcPts val="500"/>
              </a:spcBef>
              <a:spcAft>
                <a:spcPts val="500"/>
              </a:spcAft>
              <a:buFont typeface="+mj-lt"/>
              <a:buAutoNum type="arabicPeriod"/>
            </a:pPr>
            <a:r>
              <a:rPr lang="en-US" sz="2000" dirty="0">
                <a:effectLst/>
                <a:ea typeface="Times New Roman" panose="02020603050405020304" pitchFamily="18" charset="0"/>
                <a:cs typeface="Georgia" panose="02040502050405020303" pitchFamily="18" charset="0"/>
              </a:rPr>
              <a:t>camera or take a photo: Capture</a:t>
            </a:r>
            <a:endParaRPr lang="en-IO" sz="2000" dirty="0">
              <a:effectLst/>
              <a:ea typeface="Georgia" panose="02040502050405020303" pitchFamily="18" charset="0"/>
              <a:cs typeface="Georgia" panose="02040502050405020303" pitchFamily="18" charset="0"/>
            </a:endParaRPr>
          </a:p>
          <a:p>
            <a:pPr marL="342900" lvl="0" indent="-342900">
              <a:lnSpc>
                <a:spcPct val="115000"/>
              </a:lnSpc>
              <a:spcBef>
                <a:spcPts val="500"/>
              </a:spcBef>
              <a:spcAft>
                <a:spcPts val="500"/>
              </a:spcAft>
              <a:buFont typeface="+mj-lt"/>
              <a:buAutoNum type="arabicPeriod"/>
            </a:pPr>
            <a:r>
              <a:rPr lang="en-US" sz="2000" dirty="0">
                <a:effectLst/>
                <a:ea typeface="Times New Roman" panose="02020603050405020304" pitchFamily="18" charset="0"/>
                <a:cs typeface="Georgia" panose="02040502050405020303" pitchFamily="18" charset="0"/>
              </a:rPr>
              <a:t>exit: Exits the voice assistant application.</a:t>
            </a:r>
            <a:endParaRPr lang="en-IO" sz="2000" dirty="0">
              <a:effectLst/>
              <a:ea typeface="Georgia" panose="02040502050405020303" pitchFamily="18" charset="0"/>
              <a:cs typeface="Georgia" panose="02040502050405020303" pitchFamily="18" charset="0"/>
            </a:endParaRPr>
          </a:p>
          <a:p>
            <a:endParaRPr lang="en-IO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24217B-A259-EDC6-E71A-4D4EC1D00DC2}"/>
              </a:ext>
            </a:extLst>
          </p:cNvPr>
          <p:cNvSpPr txBox="1"/>
          <p:nvPr/>
        </p:nvSpPr>
        <p:spPr>
          <a:xfrm>
            <a:off x="2743200" y="304800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2400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Demonstration</a:t>
            </a:r>
          </a:p>
        </p:txBody>
      </p:sp>
    </p:spTree>
    <p:extLst>
      <p:ext uri="{BB962C8B-B14F-4D97-AF65-F5344CB8AC3E}">
        <p14:creationId xmlns:p14="http://schemas.microsoft.com/office/powerpoint/2010/main" val="8065163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D392089C-47CE-BBD2-AA14-BC37CBCE4F5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" y="1582614"/>
            <a:ext cx="5638801" cy="390378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AA85873-8EAC-700F-FC22-296719EC75A8}"/>
              </a:ext>
            </a:extLst>
          </p:cNvPr>
          <p:cNvSpPr txBox="1"/>
          <p:nvPr/>
        </p:nvSpPr>
        <p:spPr>
          <a:xfrm>
            <a:off x="-65314" y="5791200"/>
            <a:ext cx="586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1. Playing bollywood song using the Application</a:t>
            </a:r>
            <a:endParaRPr lang="en-IO" dirty="0"/>
          </a:p>
        </p:txBody>
      </p:sp>
      <p:pic>
        <p:nvPicPr>
          <p:cNvPr id="15" name="Picture 14" descr="A screenshot of a computer&#10;&#10;Description automatically generated">
            <a:extLst>
              <a:ext uri="{FF2B5EF4-FFF2-40B4-BE49-F238E27FC236}">
                <a16:creationId xmlns:a16="http://schemas.microsoft.com/office/drawing/2014/main" id="{EC928CC1-FDD7-8218-EC50-A18F8FB645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799" y="1582613"/>
            <a:ext cx="6172201" cy="390378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70929C5-C56A-0626-D8A7-54B0A872BD22}"/>
              </a:ext>
            </a:extLst>
          </p:cNvPr>
          <p:cNvSpPr txBox="1"/>
          <p:nvPr/>
        </p:nvSpPr>
        <p:spPr>
          <a:xfrm>
            <a:off x="5638800" y="5791200"/>
            <a:ext cx="586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2. Maping using the developed application</a:t>
            </a:r>
            <a:endParaRPr lang="en-IO" dirty="0"/>
          </a:p>
        </p:txBody>
      </p:sp>
    </p:spTree>
    <p:extLst>
      <p:ext uri="{BB962C8B-B14F-4D97-AF65-F5344CB8AC3E}">
        <p14:creationId xmlns:p14="http://schemas.microsoft.com/office/powerpoint/2010/main" val="8810274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11315</TotalTime>
  <Words>809</Words>
  <Application>Microsoft Office PowerPoint</Application>
  <PresentationFormat>Widescreen</PresentationFormat>
  <Paragraphs>136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5" baseType="lpstr">
      <vt:lpstr>Arial</vt:lpstr>
      <vt:lpstr>Calibri</vt:lpstr>
      <vt:lpstr>Courier New</vt:lpstr>
      <vt:lpstr>Georgia</vt:lpstr>
      <vt:lpstr>Microsoft Sans Serif</vt:lpstr>
      <vt:lpstr>Söhne</vt:lpstr>
      <vt:lpstr>Tahoma</vt:lpstr>
      <vt:lpstr>Times New Roman</vt:lpstr>
      <vt:lpstr>Wingdings</vt:lpstr>
      <vt:lpstr>Office Theme</vt:lpstr>
      <vt:lpstr>PowerPoint Presentation</vt:lpstr>
      <vt:lpstr>Agenda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 for your attention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Henrike Voelker</dc:creator>
  <cp:lastModifiedBy>Pavithran, Abhijith (SRH Hochschule Heidelberg Student)</cp:lastModifiedBy>
  <cp:revision>11</cp:revision>
  <dcterms:created xsi:type="dcterms:W3CDTF">2023-09-12T19:24:14Z</dcterms:created>
  <dcterms:modified xsi:type="dcterms:W3CDTF">2023-10-21T21:33:56Z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2021-03-31T00:00:00Z</vt:filetime>
  </property>
  <property fmtid="{D5CDD505-2E9C-101B-9397-08002B2CF9AE}" pid="3" name="Creator">
    <vt:lpwstr>Microsoft® PowerPoint® für Office 365</vt:lpwstr>
  </property>
  <property fmtid="{D5CDD505-2E9C-101B-9397-08002B2CF9AE}" pid="4" name="LastSaved">
    <vt:filetime>2023-09-12T00:00:00Z</vt:filetime>
  </property>
</Properties>
</file>